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93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BDC77-34DD-D14A-A447-88C31EA342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0154CA-C9D5-CE44-B0FC-063584FDB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5F5C17-3284-D14A-908D-FD5F94AE5516}"/>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90F6F0AB-F132-D548-AEE2-38209064B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91400-5245-654B-9756-017D57AFA433}"/>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124344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1B58-9B3C-024D-BCC9-EECDE77550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2832AD-E8E3-6248-B5CE-D35E8C3D04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36ACC-9F96-EB47-A633-2BE5160BC5B8}"/>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9977AC17-9B23-8C42-99D5-67045AC92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155BD-0760-494B-B387-22E9C895F796}"/>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266387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0F847-4A24-C041-A4BF-868144FB72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0AA631-78EA-DC4A-B201-CB7C34E938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178CC-2940-8A42-901A-BAF138F5D9E3}"/>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4B7708E0-ABD4-4348-BC8C-4572B3924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8808-EE30-324A-8D0D-C866DCF63501}"/>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188946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81FF-2ADD-8445-9B3A-F30F5847F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17B4F6-5908-8047-AD5E-DE3B96989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7F563-3048-B547-B2EF-6E24DE1C3DE9}"/>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B6406CF2-3D83-7044-94F7-7586735F2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D78D5-2CBF-CF4D-B0A7-66A77E8F9DE8}"/>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95007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636D-2491-D845-8601-84F4CBA86B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97A2E-E311-BA48-BBE8-CCC742638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768E80-2833-2048-93A7-CA6F0CBBC834}"/>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B53C4D95-B73B-8C40-BF8E-8DF0544E9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5BA5D-3C93-944A-A69D-CC5A98CEF6E0}"/>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4160504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1FC2-21DB-D240-903B-4D31ADD92F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5E3A9D-AA02-764A-9EF4-0EF011246F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8FE97C-B43B-D648-9310-51D90AD37C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26FC6F-A7EA-0D41-B132-56028A455E0F}"/>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6" name="Footer Placeholder 5">
            <a:extLst>
              <a:ext uri="{FF2B5EF4-FFF2-40B4-BE49-F238E27FC236}">
                <a16:creationId xmlns:a16="http://schemas.microsoft.com/office/drawing/2014/main" id="{509D295D-40DB-7245-9F6B-F1D3795CF2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1B9DB-FA70-4E48-AEFA-97DCF6CEC696}"/>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112071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2314-24F3-D445-8F12-5A417D6303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38E227-F2EB-7447-AE62-BF00264FC9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D1651D-096A-A045-B87B-CEFD741458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061B6D-A7CF-E24A-B946-99E39906B7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86834E-7082-D040-8BF6-BA625935B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59F020-EFDB-1042-83EA-AB7023FE3BE2}"/>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8" name="Footer Placeholder 7">
            <a:extLst>
              <a:ext uri="{FF2B5EF4-FFF2-40B4-BE49-F238E27FC236}">
                <a16:creationId xmlns:a16="http://schemas.microsoft.com/office/drawing/2014/main" id="{4F18DDAB-3CE2-9A42-B684-93CDD98B6D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6D8B78-9A29-D94D-A3EA-8B111150005E}"/>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105936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7DF25-FA3D-7444-919B-B4872610F2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B4AFB4-261E-4A41-9E95-8668352C7B45}"/>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4" name="Footer Placeholder 3">
            <a:extLst>
              <a:ext uri="{FF2B5EF4-FFF2-40B4-BE49-F238E27FC236}">
                <a16:creationId xmlns:a16="http://schemas.microsoft.com/office/drawing/2014/main" id="{6E6BB982-B04E-BD4F-897E-EDD4218AF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98AEFE-8571-E24B-A897-36D2D1B2554F}"/>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496753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DA0DB-38B6-2441-8424-37B8C2955202}"/>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3" name="Footer Placeholder 2">
            <a:extLst>
              <a:ext uri="{FF2B5EF4-FFF2-40B4-BE49-F238E27FC236}">
                <a16:creationId xmlns:a16="http://schemas.microsoft.com/office/drawing/2014/main" id="{D5D3A095-1AB3-E44D-9A79-AE57BE95FA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B85065-AD5F-BF40-B42A-4D95ACBA6994}"/>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316844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2133-BF3E-134A-980D-68CB37904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712AE6-4326-4D40-B84E-78674EA1B5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A95B1C-AB9B-6243-BF4B-D53D04083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EF95-7919-334C-8F75-6EAF29401A76}"/>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6" name="Footer Placeholder 5">
            <a:extLst>
              <a:ext uri="{FF2B5EF4-FFF2-40B4-BE49-F238E27FC236}">
                <a16:creationId xmlns:a16="http://schemas.microsoft.com/office/drawing/2014/main" id="{722B4946-E464-D447-B34B-3A5CE67ACA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AAC87E-A5EC-814A-89D2-88EEE205B637}"/>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1614516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7DF08-54B0-E64C-BE13-A73A5E54BF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7DB709-E4A3-0B40-A20F-90D2F9892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B34D74-3B1E-CB44-94D9-16E33B839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FEFB9-221A-D943-9A81-8CA62022BD0C}"/>
              </a:ext>
            </a:extLst>
          </p:cNvPr>
          <p:cNvSpPr>
            <a:spLocks noGrp="1"/>
          </p:cNvSpPr>
          <p:nvPr>
            <p:ph type="dt" sz="half" idx="10"/>
          </p:nvPr>
        </p:nvSpPr>
        <p:spPr/>
        <p:txBody>
          <a:bodyPr/>
          <a:lstStyle/>
          <a:p>
            <a:fld id="{26A0B1F1-8E25-A04C-B204-21708A758096}" type="datetimeFigureOut">
              <a:rPr lang="en-US" smtClean="0"/>
              <a:t>3/20/19</a:t>
            </a:fld>
            <a:endParaRPr lang="en-US"/>
          </a:p>
        </p:txBody>
      </p:sp>
      <p:sp>
        <p:nvSpPr>
          <p:cNvPr id="6" name="Footer Placeholder 5">
            <a:extLst>
              <a:ext uri="{FF2B5EF4-FFF2-40B4-BE49-F238E27FC236}">
                <a16:creationId xmlns:a16="http://schemas.microsoft.com/office/drawing/2014/main" id="{CBA16474-1328-EC4E-9714-2E3D9CD286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BC670-499F-B041-8783-AE4F5686EAEA}"/>
              </a:ext>
            </a:extLst>
          </p:cNvPr>
          <p:cNvSpPr>
            <a:spLocks noGrp="1"/>
          </p:cNvSpPr>
          <p:nvPr>
            <p:ph type="sldNum" sz="quarter" idx="12"/>
          </p:nvPr>
        </p:nvSpPr>
        <p:spPr/>
        <p:txBody>
          <a:bodyPr/>
          <a:lstStyle/>
          <a:p>
            <a:fld id="{6FEDDCDF-3D9F-5747-AA2E-6996F81C28EC}" type="slidenum">
              <a:rPr lang="en-US" smtClean="0"/>
              <a:t>‹#›</a:t>
            </a:fld>
            <a:endParaRPr lang="en-US"/>
          </a:p>
        </p:txBody>
      </p:sp>
    </p:spTree>
    <p:extLst>
      <p:ext uri="{BB962C8B-B14F-4D97-AF65-F5344CB8AC3E}">
        <p14:creationId xmlns:p14="http://schemas.microsoft.com/office/powerpoint/2010/main" val="353183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20693D-F4A3-7344-A802-32F58C94D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DCF624-248A-AD4B-B6F7-B999EE5F71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E78F6-5580-7647-9BA7-85E43FB1B7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0B1F1-8E25-A04C-B204-21708A758096}" type="datetimeFigureOut">
              <a:rPr lang="en-US" smtClean="0"/>
              <a:t>3/20/19</a:t>
            </a:fld>
            <a:endParaRPr lang="en-US"/>
          </a:p>
        </p:txBody>
      </p:sp>
      <p:sp>
        <p:nvSpPr>
          <p:cNvPr id="5" name="Footer Placeholder 4">
            <a:extLst>
              <a:ext uri="{FF2B5EF4-FFF2-40B4-BE49-F238E27FC236}">
                <a16:creationId xmlns:a16="http://schemas.microsoft.com/office/drawing/2014/main" id="{A3D43444-EABB-2345-A09E-2BE3E1273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1A5C75-AB60-594D-80D1-0229FD383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DDCDF-3D9F-5747-AA2E-6996F81C28EC}" type="slidenum">
              <a:rPr lang="en-US" smtClean="0"/>
              <a:t>‹#›</a:t>
            </a:fld>
            <a:endParaRPr lang="en-US"/>
          </a:p>
        </p:txBody>
      </p:sp>
    </p:spTree>
    <p:extLst>
      <p:ext uri="{BB962C8B-B14F-4D97-AF65-F5344CB8AC3E}">
        <p14:creationId xmlns:p14="http://schemas.microsoft.com/office/powerpoint/2010/main" val="65094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3063-8233-4944-BFC7-2792C4FBC4FD}"/>
              </a:ext>
            </a:extLst>
          </p:cNvPr>
          <p:cNvSpPr>
            <a:spLocks noGrp="1"/>
          </p:cNvSpPr>
          <p:nvPr>
            <p:ph type="ctrTitle"/>
          </p:nvPr>
        </p:nvSpPr>
        <p:spPr/>
        <p:txBody>
          <a:bodyPr/>
          <a:lstStyle/>
          <a:p>
            <a:r>
              <a:rPr lang="en-US" b="1" dirty="0"/>
              <a:t>How To Construct DZFOs Economically</a:t>
            </a:r>
          </a:p>
        </p:txBody>
      </p:sp>
      <p:sp>
        <p:nvSpPr>
          <p:cNvPr id="3" name="Subtitle 2">
            <a:extLst>
              <a:ext uri="{FF2B5EF4-FFF2-40B4-BE49-F238E27FC236}">
                <a16:creationId xmlns:a16="http://schemas.microsoft.com/office/drawing/2014/main" id="{8BA089EF-D614-C34F-8348-DB3EE30D10AB}"/>
              </a:ext>
            </a:extLst>
          </p:cNvPr>
          <p:cNvSpPr>
            <a:spLocks noGrp="1"/>
          </p:cNvSpPr>
          <p:nvPr>
            <p:ph type="subTitle" idx="1"/>
          </p:nvPr>
        </p:nvSpPr>
        <p:spPr/>
        <p:txBody>
          <a:bodyPr/>
          <a:lstStyle/>
          <a:p>
            <a:endParaRPr lang="en-US" dirty="0"/>
          </a:p>
          <a:p>
            <a:r>
              <a:rPr lang="en-US" dirty="0" err="1"/>
              <a:t>Sev</a:t>
            </a:r>
            <a:r>
              <a:rPr lang="en-US" dirty="0"/>
              <a:t> Clarke, March 2019</a:t>
            </a:r>
          </a:p>
        </p:txBody>
      </p:sp>
    </p:spTree>
    <p:extLst>
      <p:ext uri="{BB962C8B-B14F-4D97-AF65-F5344CB8AC3E}">
        <p14:creationId xmlns:p14="http://schemas.microsoft.com/office/powerpoint/2010/main" val="26457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1CB65-2D82-284F-96C6-DE4102CF3AAB}"/>
              </a:ext>
            </a:extLst>
          </p:cNvPr>
          <p:cNvSpPr>
            <a:spLocks noGrp="1"/>
          </p:cNvSpPr>
          <p:nvPr>
            <p:ph type="title"/>
          </p:nvPr>
        </p:nvSpPr>
        <p:spPr>
          <a:xfrm>
            <a:off x="838200" y="365125"/>
            <a:ext cx="10515600" cy="791013"/>
          </a:xfrm>
        </p:spPr>
        <p:txBody>
          <a:bodyPr/>
          <a:lstStyle/>
          <a:p>
            <a:r>
              <a:rPr lang="en-US" b="1" dirty="0"/>
              <a:t>Process steps</a:t>
            </a:r>
          </a:p>
        </p:txBody>
      </p:sp>
      <p:sp>
        <p:nvSpPr>
          <p:cNvPr id="3" name="Content Placeholder 2">
            <a:extLst>
              <a:ext uri="{FF2B5EF4-FFF2-40B4-BE49-F238E27FC236}">
                <a16:creationId xmlns:a16="http://schemas.microsoft.com/office/drawing/2014/main" id="{B29956F5-9E90-3E4E-A268-47DCAA24028E}"/>
              </a:ext>
            </a:extLst>
          </p:cNvPr>
          <p:cNvSpPr>
            <a:spLocks noGrp="1"/>
          </p:cNvSpPr>
          <p:nvPr>
            <p:ph idx="1"/>
          </p:nvPr>
        </p:nvSpPr>
        <p:spPr>
          <a:xfrm>
            <a:off x="838200" y="1282262"/>
            <a:ext cx="10515600" cy="4894701"/>
          </a:xfrm>
        </p:spPr>
        <p:txBody>
          <a:bodyPr>
            <a:normAutofit fontScale="77500" lnSpcReduction="20000"/>
          </a:bodyPr>
          <a:lstStyle/>
          <a:p>
            <a:r>
              <a:rPr lang="en-US" dirty="0"/>
              <a:t>Create an open, boxlike </a:t>
            </a:r>
            <a:r>
              <a:rPr lang="en-US" dirty="0" err="1"/>
              <a:t>mould</a:t>
            </a:r>
            <a:r>
              <a:rPr lang="en-US" dirty="0"/>
              <a:t> with raised portions on a base to generate ‘skins’ in the shape of three, adjacent ‘mannikins voids’, each of which has the shape of a Desai-Zimmerman Fluidic Oscillator (DZFO). The flat, top half of the </a:t>
            </a:r>
            <a:r>
              <a:rPr lang="en-US" dirty="0" err="1"/>
              <a:t>mould</a:t>
            </a:r>
            <a:r>
              <a:rPr lang="en-US" dirty="0"/>
              <a:t> is given projections to ensure there is sufficient separation between each mannikin to allow for diffuser areas that are larger than each mannikin’s ‘sole’. Mannikin skins are in scone-cutter form. </a:t>
            </a:r>
          </a:p>
          <a:p>
            <a:r>
              <a:rPr lang="en-US" dirty="0"/>
              <a:t>Inject hot (~280</a:t>
            </a:r>
            <a:r>
              <a:rPr lang="en-US" baseline="30000" dirty="0"/>
              <a:t>0</a:t>
            </a:r>
            <a:r>
              <a:rPr lang="en-US" dirty="0"/>
              <a:t>C), liquid PET polymer into the </a:t>
            </a:r>
            <a:r>
              <a:rPr lang="en-US" dirty="0" err="1"/>
              <a:t>mould</a:t>
            </a:r>
            <a:r>
              <a:rPr lang="en-US" dirty="0"/>
              <a:t>. Cool. Set. Extract the open, triplet shape.</a:t>
            </a:r>
          </a:p>
          <a:p>
            <a:r>
              <a:rPr lang="en-US" dirty="0"/>
              <a:t>Make a thin sheet of PET with perforations made to match both the positions of the soles and the tops of the stumpy honeycomb cells</a:t>
            </a:r>
          </a:p>
          <a:p>
            <a:r>
              <a:rPr lang="en-US" dirty="0"/>
              <a:t>Insert the triplets’ feet into the perforations and with the mannikins’ heads-up. Form the triplets like staggered bricks into brickwork, to form a thick sheet with the wide, flat side of each triplet forming the cover to part of those behind it, see diagram.</a:t>
            </a:r>
          </a:p>
          <a:p>
            <a:r>
              <a:rPr lang="en-US" dirty="0"/>
              <a:t>Attach branched &amp; flanged, PET, pressurized gas supply piping to the open ‘scalp’ of each mannikin void. Offtake pipes are externally tapered.</a:t>
            </a:r>
          </a:p>
          <a:p>
            <a:r>
              <a:rPr lang="en-US" dirty="0"/>
              <a:t>Attach a perforated PET sheet or ribbons to all triplet’s ‘feet’, with the feet being inserted into tapered, matching perforations in the sheet.    </a:t>
            </a:r>
          </a:p>
          <a:p>
            <a:pPr marL="0" indent="0">
              <a:buNone/>
            </a:pPr>
            <a:endParaRPr lang="en-US" dirty="0"/>
          </a:p>
          <a:p>
            <a:endParaRPr lang="en-US" dirty="0"/>
          </a:p>
        </p:txBody>
      </p:sp>
    </p:spTree>
    <p:extLst>
      <p:ext uri="{BB962C8B-B14F-4D97-AF65-F5344CB8AC3E}">
        <p14:creationId xmlns:p14="http://schemas.microsoft.com/office/powerpoint/2010/main" val="421675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129B-93F3-E24B-9CC4-6812EED3116D}"/>
              </a:ext>
            </a:extLst>
          </p:cNvPr>
          <p:cNvSpPr>
            <a:spLocks noGrp="1"/>
          </p:cNvSpPr>
          <p:nvPr>
            <p:ph type="title"/>
          </p:nvPr>
        </p:nvSpPr>
        <p:spPr>
          <a:xfrm>
            <a:off x="838200" y="365126"/>
            <a:ext cx="10515600" cy="748971"/>
          </a:xfrm>
        </p:spPr>
        <p:txBody>
          <a:bodyPr/>
          <a:lstStyle/>
          <a:p>
            <a:r>
              <a:rPr lang="en-US" b="1" dirty="0"/>
              <a:t>Process steps (continued)</a:t>
            </a:r>
            <a:endParaRPr lang="en-US" dirty="0"/>
          </a:p>
        </p:txBody>
      </p:sp>
      <p:sp>
        <p:nvSpPr>
          <p:cNvPr id="3" name="Content Placeholder 2">
            <a:extLst>
              <a:ext uri="{FF2B5EF4-FFF2-40B4-BE49-F238E27FC236}">
                <a16:creationId xmlns:a16="http://schemas.microsoft.com/office/drawing/2014/main" id="{6C89535C-A11F-1B4A-B0E6-6F881ACCDD57}"/>
              </a:ext>
            </a:extLst>
          </p:cNvPr>
          <p:cNvSpPr>
            <a:spLocks noGrp="1"/>
          </p:cNvSpPr>
          <p:nvPr>
            <p:ph idx="1"/>
          </p:nvPr>
        </p:nvSpPr>
        <p:spPr>
          <a:xfrm>
            <a:off x="838200" y="1271752"/>
            <a:ext cx="10515600" cy="5412827"/>
          </a:xfrm>
        </p:spPr>
        <p:txBody>
          <a:bodyPr>
            <a:normAutofit fontScale="85000" lnSpcReduction="10000"/>
          </a:bodyPr>
          <a:lstStyle/>
          <a:p>
            <a:r>
              <a:rPr lang="en-US" dirty="0"/>
              <a:t>Apply or inject a dense foam of hot, liquid PET to fill the spaces between the triplets and to secure the piping. Let set to form a laminated, thick sheet. </a:t>
            </a:r>
          </a:p>
          <a:p>
            <a:r>
              <a:rPr lang="en-US" dirty="0"/>
              <a:t>Attach a PET honeycomb, open at both ends and larger than each sole, to the PET sheet, with each cell </a:t>
            </a:r>
            <a:r>
              <a:rPr lang="en-US" dirty="0" err="1"/>
              <a:t>centred</a:t>
            </a:r>
            <a:r>
              <a:rPr lang="en-US" dirty="0"/>
              <a:t> over an open sole.</a:t>
            </a:r>
          </a:p>
          <a:p>
            <a:r>
              <a:rPr lang="en-US" dirty="0"/>
              <a:t>Attach laminated PET/</a:t>
            </a:r>
            <a:r>
              <a:rPr lang="en-US" dirty="0" err="1"/>
              <a:t>Ti</a:t>
            </a:r>
            <a:r>
              <a:rPr lang="en-US" dirty="0"/>
              <a:t> diffuser foil to the honeycomb, metal side outwards, so that the pulsating gas generated by each DZFO generates bubbles in the liquid on the far side of each diffusing cell.</a:t>
            </a:r>
          </a:p>
          <a:p>
            <a:pPr marL="0" indent="0">
              <a:buNone/>
            </a:pPr>
            <a:r>
              <a:rPr lang="en-US" dirty="0"/>
              <a:t>The result should be low-cost, efficient, densely-packed, lightweight and recyclable sheet of DZFOs that uses minimal amounts of material.</a:t>
            </a:r>
          </a:p>
          <a:p>
            <a:pPr marL="0" indent="0">
              <a:buNone/>
            </a:pPr>
            <a:r>
              <a:rPr lang="en-US" dirty="0"/>
              <a:t>The size of the control ‘arms’, the active diffuser pore size &amp; number, and the applied gas pressure are the four principal parameters determining the rate of bubble production and their size.</a:t>
            </a:r>
          </a:p>
          <a:p>
            <a:pPr marL="0" indent="0">
              <a:buNone/>
            </a:pPr>
            <a:r>
              <a:rPr lang="en-US" dirty="0"/>
              <a:t>Where it is desirable that the DZFOs be more adjustable than can be determined by changing the inlet gas pressure alone, it might be possible for the blank end of each control arm to be given a spring-loaded piston whose position might be adjusted hydraulically, thereby changing the length </a:t>
            </a:r>
            <a:r>
              <a:rPr lang="en-US"/>
              <a:t>of the arm.     </a:t>
            </a:r>
            <a:endParaRPr lang="en-US" dirty="0"/>
          </a:p>
          <a:p>
            <a:endParaRPr lang="en-US" dirty="0"/>
          </a:p>
        </p:txBody>
      </p:sp>
    </p:spTree>
    <p:extLst>
      <p:ext uri="{BB962C8B-B14F-4D97-AF65-F5344CB8AC3E}">
        <p14:creationId xmlns:p14="http://schemas.microsoft.com/office/powerpoint/2010/main" val="16313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be 140">
            <a:extLst>
              <a:ext uri="{FF2B5EF4-FFF2-40B4-BE49-F238E27FC236}">
                <a16:creationId xmlns:a16="http://schemas.microsoft.com/office/drawing/2014/main" id="{21D00104-9C05-AC4E-973D-E2BCA62ADFFF}"/>
              </a:ext>
            </a:extLst>
          </p:cNvPr>
          <p:cNvSpPr/>
          <p:nvPr/>
        </p:nvSpPr>
        <p:spPr>
          <a:xfrm>
            <a:off x="7483438" y="2022025"/>
            <a:ext cx="3394247" cy="134384"/>
          </a:xfrm>
          <a:prstGeom prst="cube">
            <a:avLst>
              <a:gd name="adj" fmla="val 89429"/>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ube 3">
            <a:extLst>
              <a:ext uri="{FF2B5EF4-FFF2-40B4-BE49-F238E27FC236}">
                <a16:creationId xmlns:a16="http://schemas.microsoft.com/office/drawing/2014/main" id="{F6EE19C7-0A15-2141-A9E1-EC339974C1E8}"/>
              </a:ext>
            </a:extLst>
          </p:cNvPr>
          <p:cNvSpPr/>
          <p:nvPr/>
        </p:nvSpPr>
        <p:spPr>
          <a:xfrm>
            <a:off x="7728919" y="5423167"/>
            <a:ext cx="2486635" cy="444501"/>
          </a:xfrm>
          <a:prstGeom prst="cube">
            <a:avLst>
              <a:gd name="adj" fmla="val 3654"/>
            </a:avLst>
          </a:prstGeom>
          <a:blipFill>
            <a:blip r:embed="rId2"/>
            <a:tile tx="0" ty="0" sx="100000" sy="100000" flip="none" algn="tl"/>
          </a:bli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F3DF6C2E-CBC3-8F4A-A33F-20E1F7CB807D}"/>
              </a:ext>
            </a:extLst>
          </p:cNvPr>
          <p:cNvGrpSpPr/>
          <p:nvPr/>
        </p:nvGrpSpPr>
        <p:grpSpPr>
          <a:xfrm>
            <a:off x="115982" y="1941635"/>
            <a:ext cx="7537737" cy="3259282"/>
            <a:chOff x="2620370" y="1881129"/>
            <a:chExt cx="7537737" cy="3259282"/>
          </a:xfrm>
        </p:grpSpPr>
        <p:pic>
          <p:nvPicPr>
            <p:cNvPr id="3" name="Picture 2">
              <a:extLst>
                <a:ext uri="{FF2B5EF4-FFF2-40B4-BE49-F238E27FC236}">
                  <a16:creationId xmlns:a16="http://schemas.microsoft.com/office/drawing/2014/main" id="{B5DF84AB-F0BD-3C4F-9393-24ABD623A76D}"/>
                </a:ext>
              </a:extLst>
            </p:cNvPr>
            <p:cNvPicPr>
              <a:picLocks noChangeAspect="1"/>
            </p:cNvPicPr>
            <p:nvPr/>
          </p:nvPicPr>
          <p:blipFill>
            <a:blip r:embed="rId3"/>
            <a:stretch>
              <a:fillRect/>
            </a:stretch>
          </p:blipFill>
          <p:spPr>
            <a:xfrm>
              <a:off x="2990335" y="1881129"/>
              <a:ext cx="6539457" cy="3259282"/>
            </a:xfrm>
            <a:prstGeom prst="rect">
              <a:avLst/>
            </a:prstGeom>
          </p:spPr>
        </p:pic>
        <p:grpSp>
          <p:nvGrpSpPr>
            <p:cNvPr id="12" name="Group 11">
              <a:extLst>
                <a:ext uri="{FF2B5EF4-FFF2-40B4-BE49-F238E27FC236}">
                  <a16:creationId xmlns:a16="http://schemas.microsoft.com/office/drawing/2014/main" id="{69D9E194-F101-DD4B-AA4F-79891BCF57D8}"/>
                </a:ext>
              </a:extLst>
            </p:cNvPr>
            <p:cNvGrpSpPr/>
            <p:nvPr/>
          </p:nvGrpSpPr>
          <p:grpSpPr>
            <a:xfrm>
              <a:off x="7793279" y="2968453"/>
              <a:ext cx="2364828" cy="219089"/>
              <a:chOff x="4193627" y="5225270"/>
              <a:chExt cx="2364828" cy="219089"/>
            </a:xfrm>
          </p:grpSpPr>
          <p:sp>
            <p:nvSpPr>
              <p:cNvPr id="5" name="Rectangle 4">
                <a:extLst>
                  <a:ext uri="{FF2B5EF4-FFF2-40B4-BE49-F238E27FC236}">
                    <a16:creationId xmlns:a16="http://schemas.microsoft.com/office/drawing/2014/main" id="{40EE17AC-EAF1-D04F-BC69-3CF26427552F}"/>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90792FD-EEAA-2743-B15B-7BA49B30E38A}"/>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754C3B8-6402-3240-AD3A-51B19D4092B0}"/>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15C7AFB-C240-3A45-93F3-7F64E8091E97}"/>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30981B8-93AD-F141-92EE-6DEC29E1F286}"/>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C7DD528-1DEA-3849-AE68-4093C4C7E850}"/>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AEBE6F-7B5A-9945-8FFC-432B61F6C013}"/>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C9E57E3-AB1E-CB4C-B1AE-7899AE45733B}"/>
                </a:ext>
              </a:extLst>
            </p:cNvPr>
            <p:cNvGrpSpPr/>
            <p:nvPr/>
          </p:nvGrpSpPr>
          <p:grpSpPr>
            <a:xfrm>
              <a:off x="5022903" y="3686282"/>
              <a:ext cx="2364828" cy="219089"/>
              <a:chOff x="4193627" y="5225270"/>
              <a:chExt cx="2364828" cy="219089"/>
            </a:xfrm>
          </p:grpSpPr>
          <p:sp>
            <p:nvSpPr>
              <p:cNvPr id="14" name="Rectangle 13">
                <a:extLst>
                  <a:ext uri="{FF2B5EF4-FFF2-40B4-BE49-F238E27FC236}">
                    <a16:creationId xmlns:a16="http://schemas.microsoft.com/office/drawing/2014/main" id="{F9ABBB14-D791-794B-81FA-62F2E814E1A0}"/>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6B370E-26A8-144C-BF4B-F735EB6B1089}"/>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1600F64-C838-B44B-A162-B5AC9E820754}"/>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5A7CA2A-A8D1-9943-8C52-F7A0D04CE9D4}"/>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1567BA4-B644-D44C-9343-54C6A80AF98C}"/>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D7C640-5E3B-B448-BF19-1382C1D5E98B}"/>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5DDFD89-3962-A543-A07D-EE8BDD1EF3F6}"/>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FC8E2403-04CE-CF41-85E7-873455E6A2AB}"/>
                </a:ext>
              </a:extLst>
            </p:cNvPr>
            <p:cNvGrpSpPr/>
            <p:nvPr/>
          </p:nvGrpSpPr>
          <p:grpSpPr>
            <a:xfrm>
              <a:off x="2620370" y="3670455"/>
              <a:ext cx="2364828" cy="219089"/>
              <a:chOff x="4193627" y="5225270"/>
              <a:chExt cx="2364828" cy="219089"/>
            </a:xfrm>
          </p:grpSpPr>
          <p:sp>
            <p:nvSpPr>
              <p:cNvPr id="22" name="Rectangle 21">
                <a:extLst>
                  <a:ext uri="{FF2B5EF4-FFF2-40B4-BE49-F238E27FC236}">
                    <a16:creationId xmlns:a16="http://schemas.microsoft.com/office/drawing/2014/main" id="{89FB3118-0087-BF42-B97E-BC3BF2AF3245}"/>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41E027D-674A-1C4A-BD55-ED1AD868F27F}"/>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55BE1F5-8F38-FE4E-A36A-0C0AA94600DD}"/>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2B28979-B106-D341-A8E1-429C7DEC2360}"/>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985E3FA-33E6-6D4C-AAC9-79B6D7B3324E}"/>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9949D4B-9740-9845-BCE8-E45296213AAB}"/>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8BCA616-0F93-C84D-931B-6BF48D12187D}"/>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6E6ADA4B-D813-8C4D-910D-34ACFBEE0013}"/>
                </a:ext>
              </a:extLst>
            </p:cNvPr>
            <p:cNvGrpSpPr/>
            <p:nvPr/>
          </p:nvGrpSpPr>
          <p:grpSpPr>
            <a:xfrm>
              <a:off x="6393798" y="3319455"/>
              <a:ext cx="2364828" cy="219089"/>
              <a:chOff x="4193627" y="5225270"/>
              <a:chExt cx="2364828" cy="219089"/>
            </a:xfrm>
          </p:grpSpPr>
          <p:sp>
            <p:nvSpPr>
              <p:cNvPr id="30" name="Rectangle 29">
                <a:extLst>
                  <a:ext uri="{FF2B5EF4-FFF2-40B4-BE49-F238E27FC236}">
                    <a16:creationId xmlns:a16="http://schemas.microsoft.com/office/drawing/2014/main" id="{31F33A3A-027A-CF49-ABFF-9F5818598031}"/>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6F017EE-0DEA-AA42-81C5-5060ADBEC5A1}"/>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6822007-F524-8246-9A74-B0529FEB9A43}"/>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E7537F8-32F8-4B44-9E25-E4CA7AEC31B5}"/>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B1C41E7-E8BC-8045-9AE2-2D5FEFEA9D75}"/>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4080EF1-E9F9-334D-B7E0-66989BC0853A}"/>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1C25FCE-22B8-C04C-9F8F-4EF9296F8130}"/>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074C2D99-74F1-474E-866A-BEEB8F4D2506}"/>
                </a:ext>
              </a:extLst>
            </p:cNvPr>
            <p:cNvGrpSpPr/>
            <p:nvPr/>
          </p:nvGrpSpPr>
          <p:grpSpPr>
            <a:xfrm>
              <a:off x="3985210" y="3319455"/>
              <a:ext cx="2364828" cy="219089"/>
              <a:chOff x="4193627" y="5225270"/>
              <a:chExt cx="2364828" cy="219089"/>
            </a:xfrm>
          </p:grpSpPr>
          <p:sp>
            <p:nvSpPr>
              <p:cNvPr id="38" name="Rectangle 37">
                <a:extLst>
                  <a:ext uri="{FF2B5EF4-FFF2-40B4-BE49-F238E27FC236}">
                    <a16:creationId xmlns:a16="http://schemas.microsoft.com/office/drawing/2014/main" id="{4EE9548B-A494-534C-92E2-CDFF3F941D95}"/>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D5158B0-8EBC-9C4F-8FEF-2EED69ED9860}"/>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1AE7AE6-A465-724E-B808-72EC7D847009}"/>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DF8D92BC-3DEA-454F-9ADD-1E196EF75722}"/>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AA5C989-CBB3-1844-A61B-42562501B9EF}"/>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EAADB67-9B77-F64A-8300-C161ACD9D333}"/>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305A68E-FB33-D44F-8E7E-74FBBEFA824B}"/>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FB847C7E-7035-D847-BC51-E91E3C34AF27}"/>
                </a:ext>
              </a:extLst>
            </p:cNvPr>
            <p:cNvGrpSpPr/>
            <p:nvPr/>
          </p:nvGrpSpPr>
          <p:grpSpPr>
            <a:xfrm>
              <a:off x="2990335" y="2964324"/>
              <a:ext cx="2364828" cy="219089"/>
              <a:chOff x="4193627" y="5225270"/>
              <a:chExt cx="2364828" cy="219089"/>
            </a:xfrm>
          </p:grpSpPr>
          <p:sp>
            <p:nvSpPr>
              <p:cNvPr id="46" name="Rectangle 45">
                <a:extLst>
                  <a:ext uri="{FF2B5EF4-FFF2-40B4-BE49-F238E27FC236}">
                    <a16:creationId xmlns:a16="http://schemas.microsoft.com/office/drawing/2014/main" id="{485D63B2-946A-BB43-8E32-FCBA53C881AE}"/>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66C5DDF-DEF9-AF46-9405-43610C9FD812}"/>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5090C657-53AB-BF42-AD7B-0E314C72253E}"/>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545593BC-88C7-B44B-8A63-13E88004255E}"/>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52BC692-D322-A443-A147-AE3741169932}"/>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AEFA5D9-D98E-FE4B-83FC-22DAC6DCBE43}"/>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3429ACF-488C-AC49-B201-9ED541F87CC9}"/>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B118968F-0778-3D49-9B8D-657865D2D778}"/>
                </a:ext>
              </a:extLst>
            </p:cNvPr>
            <p:cNvGrpSpPr/>
            <p:nvPr/>
          </p:nvGrpSpPr>
          <p:grpSpPr>
            <a:xfrm>
              <a:off x="5391807" y="2968455"/>
              <a:ext cx="2364828" cy="219089"/>
              <a:chOff x="4193627" y="5225270"/>
              <a:chExt cx="2364828" cy="219089"/>
            </a:xfrm>
          </p:grpSpPr>
          <p:sp>
            <p:nvSpPr>
              <p:cNvPr id="54" name="Rectangle 53">
                <a:extLst>
                  <a:ext uri="{FF2B5EF4-FFF2-40B4-BE49-F238E27FC236}">
                    <a16:creationId xmlns:a16="http://schemas.microsoft.com/office/drawing/2014/main" id="{806B67A9-FFF9-AA48-91F5-733A6774017C}"/>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215D3DC-4F9D-B14E-BBC3-9BA127AD7CCC}"/>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89865B9-EA52-1243-A7B2-38BDB71A2302}"/>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D65269F9-5A9F-B749-90CC-CE1AAA870F47}"/>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702873F-C3BA-494F-9283-4DB7C820AADB}"/>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A61323D-4C3A-FD4C-9173-122E476924D8}"/>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3F4F98BD-9C26-F44D-8403-B48EAD1B1B54}"/>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9274D6DA-A7B2-A840-A2E4-380EFB32A4C2}"/>
                </a:ext>
              </a:extLst>
            </p:cNvPr>
            <p:cNvGrpSpPr/>
            <p:nvPr/>
          </p:nvGrpSpPr>
          <p:grpSpPr>
            <a:xfrm>
              <a:off x="7404034" y="3686282"/>
              <a:ext cx="2364828" cy="219089"/>
              <a:chOff x="4193627" y="5225270"/>
              <a:chExt cx="2364828" cy="219089"/>
            </a:xfrm>
          </p:grpSpPr>
          <p:sp>
            <p:nvSpPr>
              <p:cNvPr id="62" name="Rectangle 61">
                <a:extLst>
                  <a:ext uri="{FF2B5EF4-FFF2-40B4-BE49-F238E27FC236}">
                    <a16:creationId xmlns:a16="http://schemas.microsoft.com/office/drawing/2014/main" id="{F5CD30CC-4BCE-984D-9C22-1B8336D525FC}"/>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6D73796-34B6-D843-A872-82098A0E1B13}"/>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7914EE5C-5DF3-4749-8E4D-168DA791E430}"/>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806EA6D-EBF2-B044-94EC-62E8856F6525}"/>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E4B4A658-4D14-4E40-91D7-877421987D72}"/>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F6E3D5A4-5F72-C341-9AC6-52B1515A7D9F}"/>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25ACE14D-869D-D24F-8364-562338FD064D}"/>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79" name="Picture 78">
            <a:extLst>
              <a:ext uri="{FF2B5EF4-FFF2-40B4-BE49-F238E27FC236}">
                <a16:creationId xmlns:a16="http://schemas.microsoft.com/office/drawing/2014/main" id="{6B07EE07-A143-4F40-80FA-9C0AE392F09E}"/>
              </a:ext>
            </a:extLst>
          </p:cNvPr>
          <p:cNvPicPr>
            <a:picLocks noChangeAspect="1"/>
          </p:cNvPicPr>
          <p:nvPr/>
        </p:nvPicPr>
        <p:blipFill>
          <a:blip r:embed="rId4"/>
          <a:stretch>
            <a:fillRect/>
          </a:stretch>
        </p:blipFill>
        <p:spPr>
          <a:xfrm>
            <a:off x="7713654" y="4735255"/>
            <a:ext cx="2501900" cy="444500"/>
          </a:xfrm>
          <a:prstGeom prst="rect">
            <a:avLst/>
          </a:prstGeom>
        </p:spPr>
      </p:pic>
      <p:pic>
        <p:nvPicPr>
          <p:cNvPr id="80" name="Picture 79">
            <a:extLst>
              <a:ext uri="{FF2B5EF4-FFF2-40B4-BE49-F238E27FC236}">
                <a16:creationId xmlns:a16="http://schemas.microsoft.com/office/drawing/2014/main" id="{36112A95-4C45-D248-B14D-F65371C8DECB}"/>
              </a:ext>
            </a:extLst>
          </p:cNvPr>
          <p:cNvPicPr>
            <a:picLocks noChangeAspect="1"/>
          </p:cNvPicPr>
          <p:nvPr/>
        </p:nvPicPr>
        <p:blipFill>
          <a:blip r:embed="rId5"/>
          <a:stretch>
            <a:fillRect/>
          </a:stretch>
        </p:blipFill>
        <p:spPr>
          <a:xfrm>
            <a:off x="7693054" y="2643036"/>
            <a:ext cx="929657" cy="1670222"/>
          </a:xfrm>
          <a:prstGeom prst="rect">
            <a:avLst/>
          </a:prstGeom>
        </p:spPr>
      </p:pic>
      <p:pic>
        <p:nvPicPr>
          <p:cNvPr id="81" name="Picture 80">
            <a:extLst>
              <a:ext uri="{FF2B5EF4-FFF2-40B4-BE49-F238E27FC236}">
                <a16:creationId xmlns:a16="http://schemas.microsoft.com/office/drawing/2014/main" id="{3F402D96-1B61-834A-B566-D86DE8550502}"/>
              </a:ext>
            </a:extLst>
          </p:cNvPr>
          <p:cNvPicPr>
            <a:picLocks noChangeAspect="1"/>
          </p:cNvPicPr>
          <p:nvPr/>
        </p:nvPicPr>
        <p:blipFill>
          <a:blip r:embed="rId5"/>
          <a:stretch>
            <a:fillRect/>
          </a:stretch>
        </p:blipFill>
        <p:spPr>
          <a:xfrm>
            <a:off x="8525157" y="2658786"/>
            <a:ext cx="929657" cy="1670222"/>
          </a:xfrm>
          <a:prstGeom prst="rect">
            <a:avLst/>
          </a:prstGeom>
        </p:spPr>
      </p:pic>
      <p:pic>
        <p:nvPicPr>
          <p:cNvPr id="82" name="Picture 81">
            <a:extLst>
              <a:ext uri="{FF2B5EF4-FFF2-40B4-BE49-F238E27FC236}">
                <a16:creationId xmlns:a16="http://schemas.microsoft.com/office/drawing/2014/main" id="{EF1343BC-0F14-E04E-96E2-45F73FA6F083}"/>
              </a:ext>
            </a:extLst>
          </p:cNvPr>
          <p:cNvPicPr>
            <a:picLocks noChangeAspect="1"/>
          </p:cNvPicPr>
          <p:nvPr/>
        </p:nvPicPr>
        <p:blipFill>
          <a:blip r:embed="rId5"/>
          <a:stretch>
            <a:fillRect/>
          </a:stretch>
        </p:blipFill>
        <p:spPr>
          <a:xfrm>
            <a:off x="9291757" y="2660084"/>
            <a:ext cx="929657" cy="1670222"/>
          </a:xfrm>
          <a:prstGeom prst="rect">
            <a:avLst/>
          </a:prstGeom>
        </p:spPr>
      </p:pic>
      <p:grpSp>
        <p:nvGrpSpPr>
          <p:cNvPr id="91" name="Group 90">
            <a:extLst>
              <a:ext uri="{FF2B5EF4-FFF2-40B4-BE49-F238E27FC236}">
                <a16:creationId xmlns:a16="http://schemas.microsoft.com/office/drawing/2014/main" id="{730A8766-0E81-5B46-950B-E9ACC2A40DAA}"/>
              </a:ext>
            </a:extLst>
          </p:cNvPr>
          <p:cNvGrpSpPr/>
          <p:nvPr/>
        </p:nvGrpSpPr>
        <p:grpSpPr>
          <a:xfrm>
            <a:off x="7431485" y="2036059"/>
            <a:ext cx="3316751" cy="363565"/>
            <a:chOff x="7514022" y="1314680"/>
            <a:chExt cx="3316751" cy="363565"/>
          </a:xfrm>
        </p:grpSpPr>
        <p:sp>
          <p:nvSpPr>
            <p:cNvPr id="83" name="Can 82">
              <a:extLst>
                <a:ext uri="{FF2B5EF4-FFF2-40B4-BE49-F238E27FC236}">
                  <a16:creationId xmlns:a16="http://schemas.microsoft.com/office/drawing/2014/main" id="{E1012833-3586-E340-ADAE-21F936FD55EB}"/>
                </a:ext>
              </a:extLst>
            </p:cNvPr>
            <p:cNvSpPr/>
            <p:nvPr/>
          </p:nvSpPr>
          <p:spPr>
            <a:xfrm rot="5400000">
              <a:off x="9081831" y="-253129"/>
              <a:ext cx="181134" cy="3316751"/>
            </a:xfrm>
            <a:prstGeom prst="can">
              <a:avLst/>
            </a:prstGeom>
            <a:solidFill>
              <a:srgbClr val="D693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an 85">
              <a:extLst>
                <a:ext uri="{FF2B5EF4-FFF2-40B4-BE49-F238E27FC236}">
                  <a16:creationId xmlns:a16="http://schemas.microsoft.com/office/drawing/2014/main" id="{447A77C8-AE5D-9646-882E-3BEF303742BA}"/>
                </a:ext>
              </a:extLst>
            </p:cNvPr>
            <p:cNvSpPr/>
            <p:nvPr/>
          </p:nvSpPr>
          <p:spPr>
            <a:xfrm rot="10800000">
              <a:off x="8174626" y="1497111"/>
              <a:ext cx="45719" cy="181133"/>
            </a:xfrm>
            <a:prstGeom prst="can">
              <a:avLst/>
            </a:prstGeom>
            <a:solidFill>
              <a:srgbClr val="D693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an 87">
              <a:extLst>
                <a:ext uri="{FF2B5EF4-FFF2-40B4-BE49-F238E27FC236}">
                  <a16:creationId xmlns:a16="http://schemas.microsoft.com/office/drawing/2014/main" id="{73EB7940-05A0-E849-8632-AB2C936EA758}"/>
                </a:ext>
              </a:extLst>
            </p:cNvPr>
            <p:cNvSpPr/>
            <p:nvPr/>
          </p:nvSpPr>
          <p:spPr>
            <a:xfrm rot="10800000">
              <a:off x="8998512" y="1497111"/>
              <a:ext cx="45719" cy="181133"/>
            </a:xfrm>
            <a:prstGeom prst="can">
              <a:avLst/>
            </a:prstGeom>
            <a:solidFill>
              <a:srgbClr val="D693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an 88">
              <a:extLst>
                <a:ext uri="{FF2B5EF4-FFF2-40B4-BE49-F238E27FC236}">
                  <a16:creationId xmlns:a16="http://schemas.microsoft.com/office/drawing/2014/main" id="{E730CA6C-05A3-A541-B275-9B55C9F2C1A2}"/>
                </a:ext>
              </a:extLst>
            </p:cNvPr>
            <p:cNvSpPr/>
            <p:nvPr/>
          </p:nvSpPr>
          <p:spPr>
            <a:xfrm rot="10800000">
              <a:off x="9805099" y="1497112"/>
              <a:ext cx="45719" cy="181133"/>
            </a:xfrm>
            <a:prstGeom prst="can">
              <a:avLst/>
            </a:prstGeom>
            <a:solidFill>
              <a:srgbClr val="D693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1DD56ED5-B5D1-0F48-93F9-526D9912ADF1}"/>
              </a:ext>
            </a:extLst>
          </p:cNvPr>
          <p:cNvGrpSpPr/>
          <p:nvPr/>
        </p:nvGrpSpPr>
        <p:grpSpPr>
          <a:xfrm>
            <a:off x="7769054" y="4230441"/>
            <a:ext cx="2364828" cy="219089"/>
            <a:chOff x="4193627" y="5225270"/>
            <a:chExt cx="2364828" cy="219089"/>
          </a:xfrm>
        </p:grpSpPr>
        <p:sp>
          <p:nvSpPr>
            <p:cNvPr id="70" name="Rectangle 69">
              <a:extLst>
                <a:ext uri="{FF2B5EF4-FFF2-40B4-BE49-F238E27FC236}">
                  <a16:creationId xmlns:a16="http://schemas.microsoft.com/office/drawing/2014/main" id="{049EEC0D-014B-2D43-8366-6AEBB56AA419}"/>
                </a:ext>
              </a:extLst>
            </p:cNvPr>
            <p:cNvSpPr/>
            <p:nvPr/>
          </p:nvSpPr>
          <p:spPr>
            <a:xfrm>
              <a:off x="4193627" y="5225270"/>
              <a:ext cx="2364828" cy="219089"/>
            </a:xfrm>
            <a:prstGeom prst="rect">
              <a:avLst/>
            </a:prstGeom>
            <a:solidFill>
              <a:schemeClr val="accent5">
                <a:lumMod val="40000"/>
                <a:lumOff val="60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060102F-D93B-1C4C-936C-3B4D09CCBADD}"/>
                </a:ext>
              </a:extLst>
            </p:cNvPr>
            <p:cNvSpPr/>
            <p:nvPr/>
          </p:nvSpPr>
          <p:spPr>
            <a:xfrm>
              <a:off x="4301486"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445B2C6B-30DF-D84E-9AD9-71CB807C6C22}"/>
                </a:ext>
              </a:extLst>
            </p:cNvPr>
            <p:cNvSpPr/>
            <p:nvPr/>
          </p:nvSpPr>
          <p:spPr>
            <a:xfrm>
              <a:off x="4703367"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69041B39-B035-A249-A498-8D4DBB5CBC0B}"/>
                </a:ext>
              </a:extLst>
            </p:cNvPr>
            <p:cNvSpPr/>
            <p:nvPr/>
          </p:nvSpPr>
          <p:spPr>
            <a:xfrm>
              <a:off x="5112553" y="5242319"/>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FA351BC-8EDC-B043-AD56-D8D8EA19129F}"/>
                </a:ext>
              </a:extLst>
            </p:cNvPr>
            <p:cNvSpPr/>
            <p:nvPr/>
          </p:nvSpPr>
          <p:spPr>
            <a:xfrm>
              <a:off x="5514434" y="5248230"/>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8F4DC73C-1B57-3548-B6D1-9733751B972C}"/>
                </a:ext>
              </a:extLst>
            </p:cNvPr>
            <p:cNvSpPr/>
            <p:nvPr/>
          </p:nvSpPr>
          <p:spPr>
            <a:xfrm>
              <a:off x="5887158" y="5242318"/>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DCE5EF8-34AA-084E-B135-2D210355F43A}"/>
                </a:ext>
              </a:extLst>
            </p:cNvPr>
            <p:cNvSpPr/>
            <p:nvPr/>
          </p:nvSpPr>
          <p:spPr>
            <a:xfrm>
              <a:off x="6260063" y="5246447"/>
              <a:ext cx="165074" cy="176733"/>
            </a:xfrm>
            <a:prstGeom prst="rect">
              <a:avLst/>
            </a:prstGeom>
            <a:solidFill>
              <a:srgbClr val="D693FC">
                <a:alpha val="3960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2" name="TextBox 91">
            <a:extLst>
              <a:ext uri="{FF2B5EF4-FFF2-40B4-BE49-F238E27FC236}">
                <a16:creationId xmlns:a16="http://schemas.microsoft.com/office/drawing/2014/main" id="{7B4C0305-3DE7-1B49-9852-7F1C997EFB45}"/>
              </a:ext>
            </a:extLst>
          </p:cNvPr>
          <p:cNvSpPr txBox="1"/>
          <p:nvPr/>
        </p:nvSpPr>
        <p:spPr>
          <a:xfrm>
            <a:off x="457561" y="252976"/>
            <a:ext cx="3773982" cy="646331"/>
          </a:xfrm>
          <a:prstGeom prst="rect">
            <a:avLst/>
          </a:prstGeom>
          <a:noFill/>
        </p:spPr>
        <p:txBody>
          <a:bodyPr wrap="none" rtlCol="0">
            <a:spAutoFit/>
          </a:bodyPr>
          <a:lstStyle/>
          <a:p>
            <a:r>
              <a:rPr lang="en-US" sz="3600" b="1" dirty="0"/>
              <a:t>DZFO Construction</a:t>
            </a:r>
          </a:p>
        </p:txBody>
      </p:sp>
      <p:sp>
        <p:nvSpPr>
          <p:cNvPr id="93" name="TextBox 92">
            <a:extLst>
              <a:ext uri="{FF2B5EF4-FFF2-40B4-BE49-F238E27FC236}">
                <a16:creationId xmlns:a16="http://schemas.microsoft.com/office/drawing/2014/main" id="{709CFEEF-D188-0E47-91A5-6B80B700019B}"/>
              </a:ext>
            </a:extLst>
          </p:cNvPr>
          <p:cNvSpPr txBox="1"/>
          <p:nvPr/>
        </p:nvSpPr>
        <p:spPr>
          <a:xfrm>
            <a:off x="639670" y="1332161"/>
            <a:ext cx="2451377" cy="369332"/>
          </a:xfrm>
          <a:prstGeom prst="rect">
            <a:avLst/>
          </a:prstGeom>
          <a:noFill/>
        </p:spPr>
        <p:txBody>
          <a:bodyPr wrap="none" rtlCol="0">
            <a:spAutoFit/>
          </a:bodyPr>
          <a:lstStyle/>
          <a:p>
            <a:r>
              <a:rPr lang="en-US" dirty="0"/>
              <a:t>PET honeycomb, end on</a:t>
            </a:r>
          </a:p>
        </p:txBody>
      </p:sp>
      <p:sp>
        <p:nvSpPr>
          <p:cNvPr id="94" name="TextBox 93">
            <a:extLst>
              <a:ext uri="{FF2B5EF4-FFF2-40B4-BE49-F238E27FC236}">
                <a16:creationId xmlns:a16="http://schemas.microsoft.com/office/drawing/2014/main" id="{CBED2230-2F15-5747-B94A-B5382855118B}"/>
              </a:ext>
            </a:extLst>
          </p:cNvPr>
          <p:cNvSpPr txBox="1"/>
          <p:nvPr/>
        </p:nvSpPr>
        <p:spPr>
          <a:xfrm>
            <a:off x="328182" y="5689193"/>
            <a:ext cx="3581750" cy="646331"/>
          </a:xfrm>
          <a:prstGeom prst="rect">
            <a:avLst/>
          </a:prstGeom>
          <a:noFill/>
        </p:spPr>
        <p:txBody>
          <a:bodyPr wrap="none" rtlCol="0">
            <a:spAutoFit/>
          </a:bodyPr>
          <a:lstStyle/>
          <a:p>
            <a:pPr algn="ctr"/>
            <a:r>
              <a:rPr lang="en-US" dirty="0"/>
              <a:t>Underside of a triplet brick showing </a:t>
            </a:r>
          </a:p>
          <a:p>
            <a:pPr algn="ctr"/>
            <a:r>
              <a:rPr lang="en-US" dirty="0"/>
              <a:t>three pairs of gas outlets</a:t>
            </a:r>
          </a:p>
        </p:txBody>
      </p:sp>
      <p:sp>
        <p:nvSpPr>
          <p:cNvPr id="95" name="TextBox 94">
            <a:extLst>
              <a:ext uri="{FF2B5EF4-FFF2-40B4-BE49-F238E27FC236}">
                <a16:creationId xmlns:a16="http://schemas.microsoft.com/office/drawing/2014/main" id="{9A10E916-CED1-B941-BDF4-CC97DF6204BB}"/>
              </a:ext>
            </a:extLst>
          </p:cNvPr>
          <p:cNvSpPr txBox="1"/>
          <p:nvPr/>
        </p:nvSpPr>
        <p:spPr>
          <a:xfrm>
            <a:off x="10248725" y="667279"/>
            <a:ext cx="1160895" cy="646331"/>
          </a:xfrm>
          <a:prstGeom prst="rect">
            <a:avLst/>
          </a:prstGeom>
          <a:noFill/>
        </p:spPr>
        <p:txBody>
          <a:bodyPr wrap="none" rtlCol="0">
            <a:spAutoFit/>
          </a:bodyPr>
          <a:lstStyle/>
          <a:p>
            <a:pPr algn="ctr"/>
            <a:r>
              <a:rPr lang="en-US" dirty="0"/>
              <a:t>Branched </a:t>
            </a:r>
          </a:p>
          <a:p>
            <a:pPr algn="ctr"/>
            <a:r>
              <a:rPr lang="en-US" dirty="0"/>
              <a:t>PET piping</a:t>
            </a:r>
          </a:p>
        </p:txBody>
      </p:sp>
      <p:sp>
        <p:nvSpPr>
          <p:cNvPr id="96" name="TextBox 95">
            <a:extLst>
              <a:ext uri="{FF2B5EF4-FFF2-40B4-BE49-F238E27FC236}">
                <a16:creationId xmlns:a16="http://schemas.microsoft.com/office/drawing/2014/main" id="{A3004558-ABA6-C04F-B295-5B75255D11CA}"/>
              </a:ext>
            </a:extLst>
          </p:cNvPr>
          <p:cNvSpPr txBox="1"/>
          <p:nvPr/>
        </p:nvSpPr>
        <p:spPr>
          <a:xfrm>
            <a:off x="10414577" y="2491249"/>
            <a:ext cx="1666931" cy="646331"/>
          </a:xfrm>
          <a:prstGeom prst="rect">
            <a:avLst/>
          </a:prstGeom>
          <a:noFill/>
        </p:spPr>
        <p:txBody>
          <a:bodyPr wrap="none" rtlCol="0">
            <a:spAutoFit/>
          </a:bodyPr>
          <a:lstStyle/>
          <a:p>
            <a:pPr algn="ctr"/>
            <a:r>
              <a:rPr lang="en-US" dirty="0"/>
              <a:t>Mannikin voids,</a:t>
            </a:r>
          </a:p>
          <a:p>
            <a:pPr algn="ctr"/>
            <a:r>
              <a:rPr lang="en-US" dirty="0"/>
              <a:t>skins omitted</a:t>
            </a:r>
          </a:p>
        </p:txBody>
      </p:sp>
      <p:sp>
        <p:nvSpPr>
          <p:cNvPr id="97" name="TextBox 96">
            <a:extLst>
              <a:ext uri="{FF2B5EF4-FFF2-40B4-BE49-F238E27FC236}">
                <a16:creationId xmlns:a16="http://schemas.microsoft.com/office/drawing/2014/main" id="{861D2A66-BDE3-CF44-9FCA-69B6B1BE1828}"/>
              </a:ext>
            </a:extLst>
          </p:cNvPr>
          <p:cNvSpPr txBox="1"/>
          <p:nvPr/>
        </p:nvSpPr>
        <p:spPr>
          <a:xfrm>
            <a:off x="10414577" y="4634339"/>
            <a:ext cx="1289199" cy="646331"/>
          </a:xfrm>
          <a:prstGeom prst="rect">
            <a:avLst/>
          </a:prstGeom>
          <a:noFill/>
        </p:spPr>
        <p:txBody>
          <a:bodyPr wrap="none" rtlCol="0">
            <a:spAutoFit/>
          </a:bodyPr>
          <a:lstStyle/>
          <a:p>
            <a:pPr algn="ctr"/>
            <a:r>
              <a:rPr lang="en-US" dirty="0"/>
              <a:t>PET </a:t>
            </a:r>
          </a:p>
          <a:p>
            <a:pPr algn="ctr"/>
            <a:r>
              <a:rPr lang="en-US" dirty="0"/>
              <a:t>honeycomb</a:t>
            </a:r>
          </a:p>
        </p:txBody>
      </p:sp>
      <p:sp>
        <p:nvSpPr>
          <p:cNvPr id="98" name="TextBox 97">
            <a:extLst>
              <a:ext uri="{FF2B5EF4-FFF2-40B4-BE49-F238E27FC236}">
                <a16:creationId xmlns:a16="http://schemas.microsoft.com/office/drawing/2014/main" id="{11B63601-7EA6-5E4B-9C32-8A42EBAC4812}"/>
              </a:ext>
            </a:extLst>
          </p:cNvPr>
          <p:cNvSpPr txBox="1"/>
          <p:nvPr/>
        </p:nvSpPr>
        <p:spPr>
          <a:xfrm>
            <a:off x="10414577" y="5322251"/>
            <a:ext cx="926216" cy="646331"/>
          </a:xfrm>
          <a:prstGeom prst="rect">
            <a:avLst/>
          </a:prstGeom>
          <a:noFill/>
        </p:spPr>
        <p:txBody>
          <a:bodyPr wrap="none" rtlCol="0">
            <a:spAutoFit/>
          </a:bodyPr>
          <a:lstStyle/>
          <a:p>
            <a:pPr algn="ctr"/>
            <a:r>
              <a:rPr lang="en-US" dirty="0"/>
              <a:t>Diffuser</a:t>
            </a:r>
          </a:p>
          <a:p>
            <a:pPr algn="ctr"/>
            <a:r>
              <a:rPr lang="en-US" dirty="0"/>
              <a:t>foil</a:t>
            </a:r>
          </a:p>
        </p:txBody>
      </p:sp>
      <p:cxnSp>
        <p:nvCxnSpPr>
          <p:cNvPr id="100" name="Straight Connector 99">
            <a:extLst>
              <a:ext uri="{FF2B5EF4-FFF2-40B4-BE49-F238E27FC236}">
                <a16:creationId xmlns:a16="http://schemas.microsoft.com/office/drawing/2014/main" id="{1BF7F5E1-B077-894F-921B-343BC21302CB}"/>
              </a:ext>
            </a:extLst>
          </p:cNvPr>
          <p:cNvCxnSpPr>
            <a:cxnSpLocks/>
            <a:stCxn id="95" idx="2"/>
          </p:cNvCxnSpPr>
          <p:nvPr/>
        </p:nvCxnSpPr>
        <p:spPr>
          <a:xfrm flipH="1">
            <a:off x="10396371" y="1313610"/>
            <a:ext cx="432802" cy="721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FE4BBFC-70B6-EE4B-B60B-F6572A98B840}"/>
              </a:ext>
            </a:extLst>
          </p:cNvPr>
          <p:cNvCxnSpPr>
            <a:cxnSpLocks/>
            <a:endCxn id="93" idx="2"/>
          </p:cNvCxnSpPr>
          <p:nvPr/>
        </p:nvCxnSpPr>
        <p:spPr>
          <a:xfrm flipH="1" flipV="1">
            <a:off x="1865359" y="1701493"/>
            <a:ext cx="1245433" cy="7755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1299826-9460-AA4D-B603-A58F4906410E}"/>
              </a:ext>
            </a:extLst>
          </p:cNvPr>
          <p:cNvCxnSpPr>
            <a:cxnSpLocks/>
            <a:stCxn id="22" idx="2"/>
            <a:endCxn id="94" idx="0"/>
          </p:cNvCxnSpPr>
          <p:nvPr/>
        </p:nvCxnSpPr>
        <p:spPr>
          <a:xfrm>
            <a:off x="1298396" y="3950050"/>
            <a:ext cx="820661" cy="1739143"/>
          </a:xfrm>
          <a:prstGeom prst="line">
            <a:avLst/>
          </a:prstGeom>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8A9D92BC-744D-8E43-A524-AB962AA102ED}"/>
              </a:ext>
            </a:extLst>
          </p:cNvPr>
          <p:cNvSpPr txBox="1"/>
          <p:nvPr/>
        </p:nvSpPr>
        <p:spPr>
          <a:xfrm>
            <a:off x="10872106" y="1773954"/>
            <a:ext cx="961417" cy="646331"/>
          </a:xfrm>
          <a:prstGeom prst="rect">
            <a:avLst/>
          </a:prstGeom>
          <a:noFill/>
        </p:spPr>
        <p:txBody>
          <a:bodyPr wrap="none" rtlCol="0">
            <a:spAutoFit/>
          </a:bodyPr>
          <a:lstStyle/>
          <a:p>
            <a:r>
              <a:rPr lang="en-US" dirty="0"/>
              <a:t>Flanged</a:t>
            </a:r>
          </a:p>
          <a:p>
            <a:r>
              <a:rPr lang="en-US" dirty="0"/>
              <a:t>gas inlet</a:t>
            </a:r>
          </a:p>
        </p:txBody>
      </p:sp>
      <p:sp>
        <p:nvSpPr>
          <p:cNvPr id="112" name="TextBox 111">
            <a:extLst>
              <a:ext uri="{FF2B5EF4-FFF2-40B4-BE49-F238E27FC236}">
                <a16:creationId xmlns:a16="http://schemas.microsoft.com/office/drawing/2014/main" id="{9960646A-57BE-314A-848F-EC039A5FD7A0}"/>
              </a:ext>
            </a:extLst>
          </p:cNvPr>
          <p:cNvSpPr txBox="1"/>
          <p:nvPr/>
        </p:nvSpPr>
        <p:spPr>
          <a:xfrm>
            <a:off x="5003875" y="6012358"/>
            <a:ext cx="2325252" cy="646331"/>
          </a:xfrm>
          <a:prstGeom prst="rect">
            <a:avLst/>
          </a:prstGeom>
          <a:noFill/>
        </p:spPr>
        <p:txBody>
          <a:bodyPr wrap="none" rtlCol="0">
            <a:spAutoFit/>
          </a:bodyPr>
          <a:lstStyle/>
          <a:p>
            <a:pPr algn="ctr"/>
            <a:r>
              <a:rPr lang="en-US" i="1" dirty="0"/>
              <a:t>Rotated 90</a:t>
            </a:r>
            <a:r>
              <a:rPr lang="en-US" i="1" baseline="30000" dirty="0"/>
              <a:t>0</a:t>
            </a:r>
            <a:r>
              <a:rPr lang="en-US" i="1" dirty="0"/>
              <a:t> into plane </a:t>
            </a:r>
          </a:p>
          <a:p>
            <a:pPr algn="ctr"/>
            <a:r>
              <a:rPr lang="en-US" i="1" dirty="0"/>
              <a:t>to show their openings</a:t>
            </a:r>
          </a:p>
        </p:txBody>
      </p:sp>
      <p:cxnSp>
        <p:nvCxnSpPr>
          <p:cNvPr id="113" name="Straight Connector 112">
            <a:extLst>
              <a:ext uri="{FF2B5EF4-FFF2-40B4-BE49-F238E27FC236}">
                <a16:creationId xmlns:a16="http://schemas.microsoft.com/office/drawing/2014/main" id="{C8CB842F-31E8-E740-B16C-24A2C937FFA7}"/>
              </a:ext>
            </a:extLst>
          </p:cNvPr>
          <p:cNvCxnSpPr>
            <a:cxnSpLocks/>
            <a:stCxn id="4" idx="2"/>
          </p:cNvCxnSpPr>
          <p:nvPr/>
        </p:nvCxnSpPr>
        <p:spPr>
          <a:xfrm flipH="1">
            <a:off x="6873766" y="5653539"/>
            <a:ext cx="855153" cy="413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77FE946-280F-6640-95D2-2867B4E896B8}"/>
              </a:ext>
            </a:extLst>
          </p:cNvPr>
          <p:cNvCxnSpPr>
            <a:cxnSpLocks/>
            <a:stCxn id="79" idx="1"/>
          </p:cNvCxnSpPr>
          <p:nvPr/>
        </p:nvCxnSpPr>
        <p:spPr>
          <a:xfrm flipH="1">
            <a:off x="6779376" y="4957505"/>
            <a:ext cx="934278" cy="1056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0076798-D32F-374A-9B58-4E97DE4FA486}"/>
              </a:ext>
            </a:extLst>
          </p:cNvPr>
          <p:cNvCxnSpPr>
            <a:cxnSpLocks/>
            <a:stCxn id="70" idx="1"/>
          </p:cNvCxnSpPr>
          <p:nvPr/>
        </p:nvCxnSpPr>
        <p:spPr>
          <a:xfrm flipH="1">
            <a:off x="6702744" y="4339986"/>
            <a:ext cx="1066310" cy="1648587"/>
          </a:xfrm>
          <a:prstGeom prst="line">
            <a:avLst/>
          </a:prstGeom>
        </p:spPr>
        <p:style>
          <a:lnRef idx="1">
            <a:schemeClr val="accent1"/>
          </a:lnRef>
          <a:fillRef idx="0">
            <a:schemeClr val="accent1"/>
          </a:fillRef>
          <a:effectRef idx="0">
            <a:schemeClr val="accent1"/>
          </a:effectRef>
          <a:fontRef idx="minor">
            <a:schemeClr val="tx1"/>
          </a:fontRef>
        </p:style>
      </p:cxnSp>
      <p:sp>
        <p:nvSpPr>
          <p:cNvPr id="120" name="Down Arrow 119">
            <a:extLst>
              <a:ext uri="{FF2B5EF4-FFF2-40B4-BE49-F238E27FC236}">
                <a16:creationId xmlns:a16="http://schemas.microsoft.com/office/drawing/2014/main" id="{D95D9BF5-3A93-074C-BA97-B559BC0EC94C}"/>
              </a:ext>
            </a:extLst>
          </p:cNvPr>
          <p:cNvSpPr/>
          <p:nvPr/>
        </p:nvSpPr>
        <p:spPr>
          <a:xfrm>
            <a:off x="7918911" y="1146588"/>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120">
            <a:extLst>
              <a:ext uri="{FF2B5EF4-FFF2-40B4-BE49-F238E27FC236}">
                <a16:creationId xmlns:a16="http://schemas.microsoft.com/office/drawing/2014/main" id="{A6CEA823-C7B5-204A-8ABB-3EB4B948EA89}"/>
              </a:ext>
            </a:extLst>
          </p:cNvPr>
          <p:cNvSpPr/>
          <p:nvPr/>
        </p:nvSpPr>
        <p:spPr>
          <a:xfrm>
            <a:off x="8933083" y="1161262"/>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Down Arrow 121">
            <a:extLst>
              <a:ext uri="{FF2B5EF4-FFF2-40B4-BE49-F238E27FC236}">
                <a16:creationId xmlns:a16="http://schemas.microsoft.com/office/drawing/2014/main" id="{2C83D2BE-A370-EF45-A182-9A073BE44E02}"/>
              </a:ext>
            </a:extLst>
          </p:cNvPr>
          <p:cNvSpPr/>
          <p:nvPr/>
        </p:nvSpPr>
        <p:spPr>
          <a:xfrm>
            <a:off x="9877030" y="1146682"/>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Down Arrow 122">
            <a:extLst>
              <a:ext uri="{FF2B5EF4-FFF2-40B4-BE49-F238E27FC236}">
                <a16:creationId xmlns:a16="http://schemas.microsoft.com/office/drawing/2014/main" id="{FF53CD4B-087E-5B44-AF3E-A1BEB225D22D}"/>
              </a:ext>
            </a:extLst>
          </p:cNvPr>
          <p:cNvSpPr/>
          <p:nvPr/>
        </p:nvSpPr>
        <p:spPr>
          <a:xfrm rot="10800000">
            <a:off x="9835694" y="5860515"/>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Down Arrow 123">
            <a:extLst>
              <a:ext uri="{FF2B5EF4-FFF2-40B4-BE49-F238E27FC236}">
                <a16:creationId xmlns:a16="http://schemas.microsoft.com/office/drawing/2014/main" id="{53FAB21B-051F-264D-9C8A-1128511DD6A6}"/>
              </a:ext>
            </a:extLst>
          </p:cNvPr>
          <p:cNvSpPr/>
          <p:nvPr/>
        </p:nvSpPr>
        <p:spPr>
          <a:xfrm rot="10800000">
            <a:off x="8951468" y="5873106"/>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own Arrow 124">
            <a:extLst>
              <a:ext uri="{FF2B5EF4-FFF2-40B4-BE49-F238E27FC236}">
                <a16:creationId xmlns:a16="http://schemas.microsoft.com/office/drawing/2014/main" id="{526ABADA-C55E-0446-B155-F6621127767A}"/>
              </a:ext>
            </a:extLst>
          </p:cNvPr>
          <p:cNvSpPr/>
          <p:nvPr/>
        </p:nvSpPr>
        <p:spPr>
          <a:xfrm rot="10800000">
            <a:off x="8017502" y="5860515"/>
            <a:ext cx="194891" cy="878787"/>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41DF2FCF-A10B-2D4D-82A5-92D192601E8C}"/>
              </a:ext>
            </a:extLst>
          </p:cNvPr>
          <p:cNvSpPr txBox="1"/>
          <p:nvPr/>
        </p:nvSpPr>
        <p:spPr>
          <a:xfrm>
            <a:off x="7540374" y="367427"/>
            <a:ext cx="2776722" cy="369332"/>
          </a:xfrm>
          <a:prstGeom prst="rect">
            <a:avLst/>
          </a:prstGeom>
          <a:noFill/>
        </p:spPr>
        <p:txBody>
          <a:bodyPr wrap="none" rtlCol="0">
            <a:spAutoFit/>
          </a:bodyPr>
          <a:lstStyle/>
          <a:p>
            <a:r>
              <a:rPr lang="en-US" b="1" dirty="0"/>
              <a:t>Disaggregated components</a:t>
            </a:r>
          </a:p>
        </p:txBody>
      </p:sp>
      <p:sp>
        <p:nvSpPr>
          <p:cNvPr id="128" name="TextBox 127">
            <a:extLst>
              <a:ext uri="{FF2B5EF4-FFF2-40B4-BE49-F238E27FC236}">
                <a16:creationId xmlns:a16="http://schemas.microsoft.com/office/drawing/2014/main" id="{18ECC7A2-84E5-EF4C-9558-7D09B98A9276}"/>
              </a:ext>
            </a:extLst>
          </p:cNvPr>
          <p:cNvSpPr txBox="1"/>
          <p:nvPr/>
        </p:nvSpPr>
        <p:spPr>
          <a:xfrm>
            <a:off x="10660117" y="3190044"/>
            <a:ext cx="1115947" cy="646331"/>
          </a:xfrm>
          <a:prstGeom prst="rect">
            <a:avLst/>
          </a:prstGeom>
          <a:noFill/>
        </p:spPr>
        <p:txBody>
          <a:bodyPr wrap="none" rtlCol="0">
            <a:spAutoFit/>
          </a:bodyPr>
          <a:lstStyle/>
          <a:p>
            <a:pPr algn="ctr"/>
            <a:r>
              <a:rPr lang="en-US" dirty="0"/>
              <a:t>PET foam </a:t>
            </a:r>
          </a:p>
          <a:p>
            <a:pPr algn="ctr"/>
            <a:r>
              <a:rPr lang="en-US" dirty="0"/>
              <a:t>filling</a:t>
            </a:r>
          </a:p>
        </p:txBody>
      </p:sp>
      <p:cxnSp>
        <p:nvCxnSpPr>
          <p:cNvPr id="129" name="Straight Connector 128">
            <a:extLst>
              <a:ext uri="{FF2B5EF4-FFF2-40B4-BE49-F238E27FC236}">
                <a16:creationId xmlns:a16="http://schemas.microsoft.com/office/drawing/2014/main" id="{603AEF8C-C57C-3A4B-841A-C87584AA3A43}"/>
              </a:ext>
            </a:extLst>
          </p:cNvPr>
          <p:cNvCxnSpPr>
            <a:cxnSpLocks/>
            <a:stCxn id="128" idx="1"/>
          </p:cNvCxnSpPr>
          <p:nvPr/>
        </p:nvCxnSpPr>
        <p:spPr>
          <a:xfrm flipH="1">
            <a:off x="9338353" y="3513210"/>
            <a:ext cx="1321764" cy="1173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ACED119-0285-B042-ACB7-AB8E54B47703}"/>
              </a:ext>
            </a:extLst>
          </p:cNvPr>
          <p:cNvCxnSpPr>
            <a:cxnSpLocks/>
            <a:stCxn id="96" idx="1"/>
          </p:cNvCxnSpPr>
          <p:nvPr/>
        </p:nvCxnSpPr>
        <p:spPr>
          <a:xfrm flipH="1">
            <a:off x="9878855" y="2814415"/>
            <a:ext cx="535722" cy="304877"/>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96EBCB88-EBD6-EC4B-B78F-19472394FDA2}"/>
              </a:ext>
            </a:extLst>
          </p:cNvPr>
          <p:cNvSpPr txBox="1"/>
          <p:nvPr/>
        </p:nvSpPr>
        <p:spPr>
          <a:xfrm>
            <a:off x="8640893" y="5460750"/>
            <a:ext cx="702821" cy="369332"/>
          </a:xfrm>
          <a:prstGeom prst="rect">
            <a:avLst/>
          </a:prstGeom>
          <a:noFill/>
        </p:spPr>
        <p:txBody>
          <a:bodyPr wrap="none" rtlCol="0">
            <a:spAutoFit/>
          </a:bodyPr>
          <a:lstStyle/>
          <a:p>
            <a:r>
              <a:rPr lang="en-US" dirty="0"/>
              <a:t>Pores</a:t>
            </a:r>
          </a:p>
        </p:txBody>
      </p:sp>
      <p:sp>
        <p:nvSpPr>
          <p:cNvPr id="135" name="TextBox 134">
            <a:extLst>
              <a:ext uri="{FF2B5EF4-FFF2-40B4-BE49-F238E27FC236}">
                <a16:creationId xmlns:a16="http://schemas.microsoft.com/office/drawing/2014/main" id="{8669526B-1DF6-8B49-9B12-22BCA72BBB8C}"/>
              </a:ext>
            </a:extLst>
          </p:cNvPr>
          <p:cNvSpPr txBox="1"/>
          <p:nvPr/>
        </p:nvSpPr>
        <p:spPr>
          <a:xfrm>
            <a:off x="10438132" y="3991741"/>
            <a:ext cx="1177310" cy="646331"/>
          </a:xfrm>
          <a:prstGeom prst="rect">
            <a:avLst/>
          </a:prstGeom>
          <a:noFill/>
        </p:spPr>
        <p:txBody>
          <a:bodyPr wrap="none" rtlCol="0">
            <a:spAutoFit/>
          </a:bodyPr>
          <a:lstStyle/>
          <a:p>
            <a:pPr algn="ctr"/>
            <a:r>
              <a:rPr lang="en-US" dirty="0"/>
              <a:t>Perforated</a:t>
            </a:r>
          </a:p>
          <a:p>
            <a:pPr algn="ctr"/>
            <a:r>
              <a:rPr lang="en-US" dirty="0"/>
              <a:t>PET sheet</a:t>
            </a:r>
          </a:p>
        </p:txBody>
      </p:sp>
      <p:cxnSp>
        <p:nvCxnSpPr>
          <p:cNvPr id="137" name="Straight Connector 136">
            <a:extLst>
              <a:ext uri="{FF2B5EF4-FFF2-40B4-BE49-F238E27FC236}">
                <a16:creationId xmlns:a16="http://schemas.microsoft.com/office/drawing/2014/main" id="{EB5929F3-8AA6-0647-AC26-31D1E8F9D38B}"/>
              </a:ext>
            </a:extLst>
          </p:cNvPr>
          <p:cNvCxnSpPr>
            <a:cxnSpLocks/>
            <a:stCxn id="135" idx="1"/>
            <a:endCxn id="74" idx="3"/>
          </p:cNvCxnSpPr>
          <p:nvPr/>
        </p:nvCxnSpPr>
        <p:spPr>
          <a:xfrm flipH="1">
            <a:off x="9254935" y="4314907"/>
            <a:ext cx="1183197" cy="26861"/>
          </a:xfrm>
          <a:prstGeom prst="line">
            <a:avLst/>
          </a:prstGeom>
        </p:spPr>
        <p:style>
          <a:lnRef idx="1">
            <a:schemeClr val="accent1"/>
          </a:lnRef>
          <a:fillRef idx="0">
            <a:schemeClr val="accent1"/>
          </a:fillRef>
          <a:effectRef idx="0">
            <a:schemeClr val="accent1"/>
          </a:effectRef>
          <a:fontRef idx="minor">
            <a:schemeClr val="tx1"/>
          </a:fontRef>
        </p:style>
      </p:cxnSp>
      <p:sp>
        <p:nvSpPr>
          <p:cNvPr id="140" name="Cube 139">
            <a:extLst>
              <a:ext uri="{FF2B5EF4-FFF2-40B4-BE49-F238E27FC236}">
                <a16:creationId xmlns:a16="http://schemas.microsoft.com/office/drawing/2014/main" id="{D8261CB9-1190-DB48-BDFF-52A489D58C1B}"/>
              </a:ext>
            </a:extLst>
          </p:cNvPr>
          <p:cNvSpPr/>
          <p:nvPr/>
        </p:nvSpPr>
        <p:spPr>
          <a:xfrm>
            <a:off x="7329127" y="2186102"/>
            <a:ext cx="3394247" cy="134384"/>
          </a:xfrm>
          <a:prstGeom prst="cube">
            <a:avLst>
              <a:gd name="adj" fmla="val 89429"/>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5470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4501</TotalTime>
  <Words>519</Words>
  <Application>Microsoft Macintosh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How To Construct DZFOs Economically</vt:lpstr>
      <vt:lpstr>Process steps</vt:lpstr>
      <vt:lpstr>Process steps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Construct DZFOs economically</dc:title>
  <dc:creator>Alice Clarke</dc:creator>
  <cp:lastModifiedBy>Alice Clarke</cp:lastModifiedBy>
  <cp:revision>35</cp:revision>
  <cp:lastPrinted>2019-03-20T02:08:48Z</cp:lastPrinted>
  <dcterms:created xsi:type="dcterms:W3CDTF">2019-03-20T00:27:02Z</dcterms:created>
  <dcterms:modified xsi:type="dcterms:W3CDTF">2019-03-23T03:28:16Z</dcterms:modified>
</cp:coreProperties>
</file>