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62" r:id="rId4"/>
    <p:sldId id="263" r:id="rId5"/>
    <p:sldId id="276" r:id="rId6"/>
    <p:sldId id="256" r:id="rId7"/>
    <p:sldId id="267" r:id="rId8"/>
    <p:sldId id="266" r:id="rId9"/>
    <p:sldId id="259" r:id="rId10"/>
    <p:sldId id="272" r:id="rId11"/>
    <p:sldId id="270" r:id="rId12"/>
    <p:sldId id="271" r:id="rId13"/>
    <p:sldId id="277" r:id="rId14"/>
    <p:sldId id="274" r:id="rId15"/>
    <p:sldId id="273" r:id="rId16"/>
    <p:sldId id="27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4"/>
    <p:restoredTop sz="94650"/>
  </p:normalViewPr>
  <p:slideViewPr>
    <p:cSldViewPr snapToGrid="0">
      <p:cViewPr>
        <p:scale>
          <a:sx n="150" d="100"/>
          <a:sy n="150" d="100"/>
        </p:scale>
        <p:origin x="88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9E5B2-5E64-4896-9D47-6B1AB34137D6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BF79-33C2-4D06-8726-8886C5FD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0833A6-661F-4A9A-A7E0-6DD9BAC20E4B}" type="slidenum">
              <a:rPr lang="en-GB">
                <a:solidFill>
                  <a:srgbClr val="FFFFFF"/>
                </a:solidFill>
              </a:rPr>
              <a:pPr eaLnBrk="1" hangingPunct="1"/>
              <a:t>1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4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251884C-B074-4982-BF23-2C931051ACE5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50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0B97683-F7F4-4A84-BC43-2009F3396B51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36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0275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563DDDB-23FF-4FED-B98D-A26D8D0EA6B6}" type="slidenum">
              <a:rPr lang="en-US" sz="1200" b="0"/>
              <a:pPr/>
              <a:t>4</a:t>
            </a:fld>
            <a:endParaRPr lang="en-US" sz="1200" b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49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330EC-6678-42FE-8B33-D7D259C09052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6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653B0C-4F6D-43C8-AF4D-A7507B17416D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359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BF79-33C2-4D06-8726-8886C5FDE8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BF79-33C2-4D06-8726-8886C5FDE8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9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9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8903-B184-4F61-85B4-8A1207175D87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8D7F-5029-4AA2-98F6-92D4694BE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jpeg"/><Relationship Id="rId12" Type="http://schemas.openxmlformats.org/officeDocument/2006/relationships/image" Target="../media/image49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ryoHD1080p_v56zs_still.400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284245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"/>
            <a:ext cx="22288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45" y="17145"/>
            <a:ext cx="2133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445" y="4657725"/>
            <a:ext cx="2209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2247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733800" y="0"/>
            <a:ext cx="516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i="1"/>
              <a:t>Carbon fluxes in selected sites of Bay of Bengal and Southern Ocean and their significance</a:t>
            </a:r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3609844" y="0"/>
            <a:ext cx="4914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BLUE TO GREEN OCEAN REVOLUTION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1765" y="378670"/>
            <a:ext cx="4789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Ocean Fertilization using Iron flakes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218" name="AutoShape 2" descr="Image result for ocean water column"/>
          <p:cNvSpPr>
            <a:spLocks noChangeAspect="1" noChangeArrowheads="1"/>
          </p:cNvSpPr>
          <p:nvPr/>
        </p:nvSpPr>
        <p:spPr bwMode="auto">
          <a:xfrm>
            <a:off x="155575" y="-1790700"/>
            <a:ext cx="2514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https://s-media-cache-ak0.pinimg.com/564x/a8/64/4e/a8644e5235f37d553511fcd11a178f5e.jpg"/>
          <p:cNvSpPr>
            <a:spLocks noChangeAspect="1" noChangeArrowheads="1"/>
          </p:cNvSpPr>
          <p:nvPr/>
        </p:nvSpPr>
        <p:spPr bwMode="auto">
          <a:xfrm>
            <a:off x="155575" y="-2811463"/>
            <a:ext cx="3924300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ocean water column - Google 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3" name="Picture 7" descr="C:\Documents and Settings\sss\Desktop\water-labeled-for-reu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75"/>
            <a:ext cx="2257425" cy="21431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150114"/>
            <a:ext cx="18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Understanding  the present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2365410" y="6465347"/>
            <a:ext cx="7510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CSIR-National Institute of Oceanography, </a:t>
            </a:r>
            <a:r>
              <a:rPr lang="en-US" sz="2400" b="1" dirty="0" err="1" smtClean="0">
                <a:solidFill>
                  <a:srgbClr val="FFFF00"/>
                </a:solidFill>
              </a:rPr>
              <a:t>Donapaula</a:t>
            </a:r>
            <a:r>
              <a:rPr lang="en-US" sz="2400" b="1" dirty="0" smtClean="0">
                <a:solidFill>
                  <a:srgbClr val="FFFF00"/>
                </a:solidFill>
              </a:rPr>
              <a:t>, Goa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9160" y="6160063"/>
            <a:ext cx="3184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Biogeochemistry Group</a:t>
            </a:r>
            <a:endParaRPr lang="en-US" sz="2400" dirty="0"/>
          </a:p>
        </p:txBody>
      </p:sp>
      <p:sp>
        <p:nvSpPr>
          <p:cNvPr id="25602" name="AutoShape 2" descr="Image result for national institute of ocean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 descr="C:\Documents and Settings\sss\My Documents\nio-log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5704" y="5669754"/>
            <a:ext cx="991677" cy="83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3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oneTexte 10"/>
          <p:cNvSpPr txBox="1">
            <a:spLocks noChangeArrowheads="1"/>
          </p:cNvSpPr>
          <p:nvPr/>
        </p:nvSpPr>
        <p:spPr bwMode="auto">
          <a:xfrm>
            <a:off x="9525000" y="41560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Prokaryotes</a:t>
            </a:r>
            <a:endParaRPr lang="en-US"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0" y="2357438"/>
            <a:ext cx="12192000" cy="4500562"/>
          </a:xfrm>
          <a:prstGeom prst="rect">
            <a:avLst/>
          </a:prstGeom>
          <a:gradFill rotWithShape="0">
            <a:gsLst>
              <a:gs pos="0">
                <a:srgbClr val="BFEAFF"/>
              </a:gs>
              <a:gs pos="100000">
                <a:srgbClr val="1A6CA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latin typeface="Calibri" pitchFamily="34" charset="0"/>
            </a:endParaRPr>
          </a:p>
        </p:txBody>
      </p:sp>
      <p:sp>
        <p:nvSpPr>
          <p:cNvPr id="3077" name="Oval 13"/>
          <p:cNvSpPr>
            <a:spLocks noChangeArrowheads="1"/>
          </p:cNvSpPr>
          <p:nvPr/>
        </p:nvSpPr>
        <p:spPr bwMode="auto">
          <a:xfrm>
            <a:off x="2468879" y="3459480"/>
            <a:ext cx="1539241" cy="79248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latin typeface="Calibri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729740" y="6044566"/>
            <a:ext cx="3100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b="1" dirty="0" err="1">
                <a:solidFill>
                  <a:schemeClr val="bg1"/>
                </a:solidFill>
                <a:latin typeface="Calibri" pitchFamily="34" charset="0"/>
              </a:rPr>
              <a:t>Diazotrophs</a:t>
            </a: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fr-FR" b="1" dirty="0" err="1">
                <a:solidFill>
                  <a:schemeClr val="bg1"/>
                </a:solidFill>
                <a:latin typeface="Calibri" pitchFamily="34" charset="0"/>
              </a:rPr>
              <a:t>prokaryotes</a:t>
            </a:r>
            <a:r>
              <a:rPr lang="fr-FR" b="1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grpSp>
        <p:nvGrpSpPr>
          <p:cNvPr id="4" name="Groupe 48"/>
          <p:cNvGrpSpPr>
            <a:grpSpLocks/>
          </p:cNvGrpSpPr>
          <p:nvPr/>
        </p:nvGrpSpPr>
        <p:grpSpPr bwMode="auto">
          <a:xfrm>
            <a:off x="-137583" y="1577976"/>
            <a:ext cx="6305551" cy="2481263"/>
            <a:chOff x="-103064" y="1578654"/>
            <a:chExt cx="4729183" cy="2481188"/>
          </a:xfrm>
        </p:grpSpPr>
        <p:grpSp>
          <p:nvGrpSpPr>
            <p:cNvPr id="5" name="Groupe 32"/>
            <p:cNvGrpSpPr>
              <a:grpSpLocks/>
            </p:cNvGrpSpPr>
            <p:nvPr/>
          </p:nvGrpSpPr>
          <p:grpSpPr bwMode="auto">
            <a:xfrm>
              <a:off x="2157383" y="1578654"/>
              <a:ext cx="617537" cy="1820489"/>
              <a:chOff x="2214546" y="1442871"/>
              <a:chExt cx="617537" cy="1820366"/>
            </a:xfrm>
          </p:grpSpPr>
          <p:sp>
            <p:nvSpPr>
              <p:cNvPr id="3101" name="Rectangle 10"/>
              <p:cNvSpPr>
                <a:spLocks noChangeArrowheads="1"/>
              </p:cNvSpPr>
              <p:nvPr/>
            </p:nvSpPr>
            <p:spPr bwMode="auto">
              <a:xfrm>
                <a:off x="2214546" y="1442871"/>
                <a:ext cx="617537" cy="338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fr-FR" sz="2400" b="1" baseline="-2500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102" name="AutoShape 11"/>
              <p:cNvSpPr>
                <a:spLocks noChangeArrowheads="1"/>
              </p:cNvSpPr>
              <p:nvPr/>
            </p:nvSpPr>
            <p:spPr bwMode="auto">
              <a:xfrm rot="5400000">
                <a:off x="1811896" y="2548956"/>
                <a:ext cx="1262986" cy="165575"/>
              </a:xfrm>
              <a:prstGeom prst="rightArrow">
                <a:avLst>
                  <a:gd name="adj1" fmla="val 50000"/>
                  <a:gd name="adj2" fmla="val 78531"/>
                </a:avLst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099" name="Rectangle 10"/>
            <p:cNvSpPr>
              <a:spLocks noChangeArrowheads="1"/>
            </p:cNvSpPr>
            <p:nvPr/>
          </p:nvSpPr>
          <p:spPr bwMode="auto">
            <a:xfrm>
              <a:off x="1978526" y="3598177"/>
              <a:ext cx="9474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2400" b="1" dirty="0">
                  <a:solidFill>
                    <a:srgbClr val="FF0000"/>
                  </a:solidFill>
                  <a:latin typeface="Calibri" pitchFamily="34" charset="0"/>
                </a:rPr>
                <a:t>NH</a:t>
              </a:r>
              <a:r>
                <a:rPr lang="fr-FR" sz="2400" b="1" baseline="-25000" dirty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100" name="Text Box 20"/>
            <p:cNvSpPr txBox="1">
              <a:spLocks noChangeArrowheads="1"/>
            </p:cNvSpPr>
            <p:nvPr/>
          </p:nvSpPr>
          <p:spPr bwMode="auto">
            <a:xfrm>
              <a:off x="-103064" y="2610145"/>
              <a:ext cx="47291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rgbClr val="FF0000"/>
                  </a:solidFill>
                  <a:latin typeface="Calibri" pitchFamily="34" charset="0"/>
                </a:rPr>
                <a:t>N</a:t>
              </a:r>
              <a:r>
                <a:rPr lang="fr-FR" sz="2400" b="1" baseline="-25000" dirty="0">
                  <a:solidFill>
                    <a:srgbClr val="FF0000"/>
                  </a:solidFill>
                  <a:latin typeface="Calibri" pitchFamily="34" charset="0"/>
                </a:rPr>
                <a:t>2 </a:t>
              </a:r>
              <a:r>
                <a:rPr lang="fr-FR" sz="2400" b="1" dirty="0">
                  <a:solidFill>
                    <a:srgbClr val="996600"/>
                  </a:solidFill>
                  <a:latin typeface="Calibri" pitchFamily="34" charset="0"/>
                </a:rPr>
                <a:t>+ 8H</a:t>
              </a:r>
              <a:r>
                <a:rPr lang="fr-FR" sz="2400" b="1" baseline="30000" dirty="0">
                  <a:solidFill>
                    <a:srgbClr val="996600"/>
                  </a:solidFill>
                  <a:latin typeface="Calibri" pitchFamily="34" charset="0"/>
                </a:rPr>
                <a:t> +</a:t>
              </a:r>
              <a:r>
                <a:rPr lang="fr-FR" sz="2400" b="1" dirty="0">
                  <a:solidFill>
                    <a:srgbClr val="996600"/>
                  </a:solidFill>
                  <a:latin typeface="Calibri" pitchFamily="34" charset="0"/>
                </a:rPr>
                <a:t> + 8e</a:t>
              </a:r>
              <a:r>
                <a:rPr lang="fr-FR" sz="2400" b="1" baseline="30000" dirty="0">
                  <a:solidFill>
                    <a:srgbClr val="996600"/>
                  </a:solidFill>
                  <a:latin typeface="Calibri" pitchFamily="34" charset="0"/>
                </a:rPr>
                <a:t>-</a:t>
              </a:r>
              <a:r>
                <a:rPr lang="fr-FR" sz="2400" b="1" dirty="0">
                  <a:solidFill>
                    <a:srgbClr val="996600"/>
                  </a:solidFill>
                  <a:latin typeface="Calibri" pitchFamily="34" charset="0"/>
                </a:rPr>
                <a:t> </a:t>
              </a:r>
              <a:r>
                <a:rPr lang="fr-FR" sz="2400" b="1" dirty="0">
                  <a:solidFill>
                    <a:srgbClr val="996600"/>
                  </a:solidFill>
                  <a:latin typeface="Calibri" pitchFamily="34" charset="0"/>
                  <a:sym typeface="Wingdings" pitchFamily="-64" charset="2"/>
                </a:rPr>
                <a:t> 2 </a:t>
              </a:r>
              <a:r>
                <a:rPr lang="fr-FR" sz="2400" b="1" dirty="0">
                  <a:solidFill>
                    <a:srgbClr val="FF0000"/>
                  </a:solidFill>
                  <a:latin typeface="Calibri" pitchFamily="34" charset="0"/>
                  <a:sym typeface="Wingdings" pitchFamily="-64" charset="2"/>
                </a:rPr>
                <a:t>NH</a:t>
              </a:r>
              <a:r>
                <a:rPr lang="fr-FR" sz="2400" b="1" baseline="-25000" dirty="0">
                  <a:solidFill>
                    <a:srgbClr val="FF0000"/>
                  </a:solidFill>
                  <a:latin typeface="Calibri" pitchFamily="34" charset="0"/>
                  <a:sym typeface="Wingdings" pitchFamily="-64" charset="2"/>
                </a:rPr>
                <a:t>3</a:t>
              </a:r>
              <a:r>
                <a:rPr lang="fr-FR" sz="2400" b="1" dirty="0">
                  <a:solidFill>
                    <a:srgbClr val="FF0000"/>
                  </a:solidFill>
                  <a:latin typeface="Calibri" pitchFamily="34" charset="0"/>
                  <a:sym typeface="Wingdings" pitchFamily="-64" charset="2"/>
                </a:rPr>
                <a:t> </a:t>
              </a:r>
              <a:r>
                <a:rPr lang="fr-FR" sz="2400" b="1" dirty="0">
                  <a:solidFill>
                    <a:srgbClr val="996600"/>
                  </a:solidFill>
                  <a:latin typeface="Calibri" pitchFamily="34" charset="0"/>
                  <a:sym typeface="Wingdings" pitchFamily="-64" charset="2"/>
                </a:rPr>
                <a:t>+ H</a:t>
              </a:r>
              <a:r>
                <a:rPr lang="fr-FR" sz="2400" b="1" baseline="-25000" dirty="0">
                  <a:solidFill>
                    <a:srgbClr val="996600"/>
                  </a:solidFill>
                  <a:latin typeface="Calibri" pitchFamily="34" charset="0"/>
                  <a:sym typeface="Wingdings" pitchFamily="-64" charset="2"/>
                </a:rPr>
                <a:t>2</a:t>
              </a:r>
              <a:endParaRPr lang="fr-FR" sz="2400" b="1" baseline="-25000" dirty="0">
                <a:solidFill>
                  <a:srgbClr val="996600"/>
                </a:solidFill>
                <a:latin typeface="Calibri" pitchFamily="34" charset="0"/>
              </a:endParaRPr>
            </a:p>
          </p:txBody>
        </p:sp>
      </p:grpSp>
      <p:sp>
        <p:nvSpPr>
          <p:cNvPr id="3081" name="ZoneTexte 30"/>
          <p:cNvSpPr txBox="1">
            <a:spLocks noChangeArrowheads="1"/>
          </p:cNvSpPr>
          <p:nvPr/>
        </p:nvSpPr>
        <p:spPr bwMode="auto">
          <a:xfrm>
            <a:off x="4095751" y="1643064"/>
            <a:ext cx="40957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Endless source of nitrogen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" name="Groupe 47"/>
          <p:cNvGrpSpPr>
            <a:grpSpLocks/>
          </p:cNvGrpSpPr>
          <p:nvPr/>
        </p:nvGrpSpPr>
        <p:grpSpPr bwMode="auto">
          <a:xfrm>
            <a:off x="5242984" y="3638550"/>
            <a:ext cx="5150696" cy="1908811"/>
            <a:chOff x="3818318" y="3617121"/>
            <a:chExt cx="4825648" cy="2445595"/>
          </a:xfrm>
        </p:grpSpPr>
        <p:sp>
          <p:nvSpPr>
            <p:cNvPr id="3087" name="AutoShape 12"/>
            <p:cNvSpPr>
              <a:spLocks noChangeArrowheads="1"/>
            </p:cNvSpPr>
            <p:nvPr/>
          </p:nvSpPr>
          <p:spPr bwMode="auto">
            <a:xfrm>
              <a:off x="3818318" y="3617121"/>
              <a:ext cx="2555407" cy="1352153"/>
            </a:xfrm>
            <a:prstGeom prst="rightArrow">
              <a:avLst>
                <a:gd name="adj1" fmla="val 50000"/>
                <a:gd name="adj2" fmla="val 26487"/>
              </a:avLst>
            </a:prstGeom>
            <a:solidFill>
              <a:srgbClr val="000054"/>
            </a:solidFill>
            <a:ln w="9525">
              <a:solidFill>
                <a:srgbClr val="00005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88" name="Text Box 31"/>
            <p:cNvSpPr txBox="1">
              <a:spLocks noChangeArrowheads="1"/>
            </p:cNvSpPr>
            <p:nvPr/>
          </p:nvSpPr>
          <p:spPr bwMode="auto">
            <a:xfrm>
              <a:off x="4425960" y="3984752"/>
              <a:ext cx="12985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1400" b="1">
                  <a:solidFill>
                    <a:schemeClr val="bg1"/>
                  </a:solidFill>
                  <a:latin typeface="Calibri" pitchFamily="34" charset="0"/>
                </a:rPr>
                <a:t>‘New’   </a:t>
              </a:r>
            </a:p>
            <a:p>
              <a:pPr algn="ctr" eaLnBrk="0" hangingPunct="0"/>
              <a:r>
                <a:rPr lang="fr-FR" sz="1400" b="1">
                  <a:solidFill>
                    <a:schemeClr val="bg1"/>
                  </a:solidFill>
                  <a:latin typeface="Calibri" pitchFamily="34" charset="0"/>
                </a:rPr>
                <a:t>Nitrogen</a:t>
              </a:r>
              <a:endParaRPr lang="fr-FR" b="1">
                <a:latin typeface="Calibri" pitchFamily="34" charset="0"/>
              </a:endParaRPr>
            </a:p>
          </p:txBody>
        </p:sp>
        <p:sp>
          <p:nvSpPr>
            <p:cNvPr id="3089" name="Oval 104"/>
            <p:cNvSpPr>
              <a:spLocks noChangeAspect="1" noChangeArrowheads="1"/>
            </p:cNvSpPr>
            <p:nvPr/>
          </p:nvSpPr>
          <p:spPr bwMode="auto">
            <a:xfrm rot="10736972">
              <a:off x="7351069" y="3865565"/>
              <a:ext cx="73025" cy="4762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90" name="Oval 101"/>
            <p:cNvSpPr>
              <a:spLocks noChangeAspect="1" noChangeArrowheads="1"/>
            </p:cNvSpPr>
            <p:nvPr/>
          </p:nvSpPr>
          <p:spPr bwMode="auto">
            <a:xfrm rot="-1114118">
              <a:off x="6634888" y="3947601"/>
              <a:ext cx="553784" cy="257175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91" name="Oval 105"/>
            <p:cNvSpPr>
              <a:spLocks noChangeAspect="1" noChangeArrowheads="1"/>
            </p:cNvSpPr>
            <p:nvPr/>
          </p:nvSpPr>
          <p:spPr bwMode="auto">
            <a:xfrm>
              <a:off x="6881169" y="4459290"/>
              <a:ext cx="404812" cy="196850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92" name="Oval 109"/>
            <p:cNvSpPr>
              <a:spLocks noChangeAspect="1" noChangeArrowheads="1"/>
            </p:cNvSpPr>
            <p:nvPr/>
          </p:nvSpPr>
          <p:spPr bwMode="auto">
            <a:xfrm>
              <a:off x="7170094" y="4070352"/>
              <a:ext cx="404812" cy="3968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93" name="Oval 113"/>
            <p:cNvSpPr>
              <a:spLocks noChangeAspect="1" noChangeArrowheads="1"/>
            </p:cNvSpPr>
            <p:nvPr/>
          </p:nvSpPr>
          <p:spPr bwMode="auto">
            <a:xfrm rot="-2498013">
              <a:off x="7433619" y="4273552"/>
              <a:ext cx="622300" cy="7143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94" name="Oval 117"/>
            <p:cNvSpPr>
              <a:spLocks noChangeAspect="1" noChangeArrowheads="1"/>
            </p:cNvSpPr>
            <p:nvPr/>
          </p:nvSpPr>
          <p:spPr bwMode="auto">
            <a:xfrm>
              <a:off x="7547919" y="3786190"/>
              <a:ext cx="233362" cy="23018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95" name="Oval 109"/>
            <p:cNvSpPr>
              <a:spLocks noChangeAspect="1" noChangeArrowheads="1"/>
            </p:cNvSpPr>
            <p:nvPr/>
          </p:nvSpPr>
          <p:spPr bwMode="auto">
            <a:xfrm>
              <a:off x="7524774" y="4532323"/>
              <a:ext cx="404812" cy="3968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96" name="Oval 117"/>
            <p:cNvSpPr>
              <a:spLocks noChangeAspect="1" noChangeArrowheads="1"/>
            </p:cNvSpPr>
            <p:nvPr/>
          </p:nvSpPr>
          <p:spPr bwMode="auto">
            <a:xfrm>
              <a:off x="7267596" y="4643446"/>
              <a:ext cx="233362" cy="23018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eaLnBrk="0" hangingPunct="0"/>
              <a:endParaRPr lang="en-US" b="1">
                <a:latin typeface="Calibri" pitchFamily="34" charset="0"/>
              </a:endParaRPr>
            </a:p>
          </p:txBody>
        </p:sp>
        <p:sp>
          <p:nvSpPr>
            <p:cNvPr id="3097" name="Text Box 14"/>
            <p:cNvSpPr txBox="1">
              <a:spLocks noChangeArrowheads="1"/>
            </p:cNvSpPr>
            <p:nvPr/>
          </p:nvSpPr>
          <p:spPr bwMode="auto">
            <a:xfrm>
              <a:off x="6318279" y="5416385"/>
              <a:ext cx="23256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b="1">
                  <a:solidFill>
                    <a:schemeClr val="bg1"/>
                  </a:solidFill>
                  <a:latin typeface="Calibri" pitchFamily="34" charset="0"/>
                </a:rPr>
                <a:t>Sustains ‘new’ primary production</a:t>
              </a:r>
            </a:p>
          </p:txBody>
        </p:sp>
      </p:grpSp>
      <p:sp>
        <p:nvSpPr>
          <p:cNvPr id="3084" name="ZoneTexte 45"/>
          <p:cNvSpPr txBox="1">
            <a:spLocks noChangeArrowheads="1"/>
          </p:cNvSpPr>
          <p:nvPr/>
        </p:nvSpPr>
        <p:spPr bwMode="auto">
          <a:xfrm>
            <a:off x="10668001" y="2000251"/>
            <a:ext cx="21907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latin typeface="Calibri" pitchFamily="34" charset="0"/>
              </a:rPr>
              <a:t>atmosphere</a:t>
            </a:r>
            <a:endParaRPr lang="en-US" sz="1400" i="1">
              <a:latin typeface="Calibri" pitchFamily="34" charset="0"/>
            </a:endParaRPr>
          </a:p>
        </p:txBody>
      </p:sp>
      <p:sp>
        <p:nvSpPr>
          <p:cNvPr id="3085" name="ZoneTexte 46"/>
          <p:cNvSpPr txBox="1">
            <a:spLocks noChangeArrowheads="1"/>
          </p:cNvSpPr>
          <p:nvPr/>
        </p:nvSpPr>
        <p:spPr bwMode="auto">
          <a:xfrm>
            <a:off x="10953751" y="2428876"/>
            <a:ext cx="219074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>
                <a:latin typeface="Calibri" pitchFamily="34" charset="0"/>
              </a:rPr>
              <a:t>ocean</a:t>
            </a:r>
            <a:endParaRPr lang="en-US" sz="1400" i="1">
              <a:latin typeface="Calibri" pitchFamily="34" charset="0"/>
            </a:endParaRPr>
          </a:p>
        </p:txBody>
      </p:sp>
      <p:sp>
        <p:nvSpPr>
          <p:cNvPr id="3086" name="ZoneTexte 49"/>
          <p:cNvSpPr txBox="1">
            <a:spLocks noChangeArrowheads="1"/>
          </p:cNvSpPr>
          <p:nvPr/>
        </p:nvSpPr>
        <p:spPr bwMode="auto">
          <a:xfrm>
            <a:off x="2986618" y="1598613"/>
            <a:ext cx="857249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fr-FR" sz="2400" b="1" baseline="-25000">
                <a:solidFill>
                  <a:srgbClr val="FF0000"/>
                </a:solidFill>
                <a:latin typeface="Calibri" pitchFamily="34" charset="0"/>
              </a:rPr>
              <a:t>2</a:t>
            </a: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358390"/>
            <a:ext cx="1318260" cy="30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DIAZOTROPHY</a:t>
            </a:r>
            <a:endParaRPr lang="en-US" sz="1400" b="1" dirty="0"/>
          </a:p>
        </p:txBody>
      </p:sp>
      <p:pic>
        <p:nvPicPr>
          <p:cNvPr id="38" name="Picture 263" descr="http://www.ethlife.ethz.ch/images/trichodesmium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443" y="4363085"/>
            <a:ext cx="2713037" cy="169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R0008PLA.jpg                                                   0005C39E&#10;My Hard Drive                  B0ACC0A6:"/>
          <p:cNvPicPr>
            <a:picLocks noChangeAspect="1" noChangeArrowheads="1"/>
          </p:cNvPicPr>
          <p:nvPr/>
        </p:nvPicPr>
        <p:blipFill>
          <a:blip r:embed="rId3"/>
          <a:srcRect t="1686" b="51586"/>
          <a:stretch>
            <a:fillRect/>
          </a:stretch>
        </p:blipFill>
        <p:spPr bwMode="auto">
          <a:xfrm>
            <a:off x="8114607" y="3185160"/>
            <a:ext cx="3879273" cy="268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191737" y="333494"/>
            <a:ext cx="2970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Concept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7551576" y="4105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Cyanobacteria</a:t>
            </a:r>
            <a:r>
              <a:rPr lang="en-US" b="1" dirty="0" smtClean="0"/>
              <a:t> 5500 : 1000 :  20   : 1 </a:t>
            </a:r>
          </a:p>
          <a:p>
            <a:r>
              <a:rPr lang="en-US" b="1" dirty="0" smtClean="0"/>
              <a:t>Diatoms          47000 : 7000 : 800 : 1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032032" y="130627"/>
            <a:ext cx="23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C     :   N     :  P     : Fe</a:t>
            </a:r>
            <a:endParaRPr lang="en-US" b="1" dirty="0"/>
          </a:p>
        </p:txBody>
      </p:sp>
      <p:sp>
        <p:nvSpPr>
          <p:cNvPr id="34" name="Curved Down Arrow 33"/>
          <p:cNvSpPr/>
          <p:nvPr/>
        </p:nvSpPr>
        <p:spPr>
          <a:xfrm rot="1061850">
            <a:off x="1648558" y="1693588"/>
            <a:ext cx="1192247" cy="3650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6906" y="1556084"/>
            <a:ext cx="86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56295" y="5903495"/>
            <a:ext cx="18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Diatoms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Objectives</a:t>
            </a:r>
            <a:endParaRPr lang="en-US" dirty="0"/>
          </a:p>
          <a:p>
            <a:pPr lvl="0"/>
            <a:r>
              <a:rPr lang="en-US" dirty="0"/>
              <a:t>To test the </a:t>
            </a:r>
            <a:r>
              <a:rPr lang="en-US" dirty="0" smtClean="0"/>
              <a:t>efficacy </a:t>
            </a:r>
            <a:r>
              <a:rPr lang="en-US" dirty="0"/>
              <a:t>of Iron Flakes for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sequestration</a:t>
            </a:r>
            <a:endParaRPr lang="en-US" dirty="0"/>
          </a:p>
          <a:p>
            <a:pPr lvl="0"/>
            <a:r>
              <a:rPr lang="en-US" dirty="0"/>
              <a:t>To study the unintended consequences of deliberate Fe additions such </a:t>
            </a:r>
            <a:r>
              <a:rPr lang="en-US" dirty="0" smtClean="0"/>
              <a:t>as </a:t>
            </a:r>
            <a:r>
              <a:rPr lang="en-US" dirty="0" err="1" smtClean="0"/>
              <a:t>eutrophication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45967" y="1350819"/>
            <a:ext cx="5554196" cy="3625915"/>
            <a:chOff x="4703582" y="1135116"/>
            <a:chExt cx="7078515" cy="46167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3342"/>
            <a:stretch/>
          </p:blipFill>
          <p:spPr>
            <a:xfrm>
              <a:off x="4719349" y="1135116"/>
              <a:ext cx="7062748" cy="46167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3582" y="1135116"/>
              <a:ext cx="2233245" cy="14661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Mesocosm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&amp; Lab Experiments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602" name="AutoShape 2" descr="http://static.maphill.com/12/img/t.gif"/>
          <p:cNvSpPr>
            <a:spLocks noChangeAspect="1" noChangeArrowheads="1"/>
          </p:cNvSpPr>
          <p:nvPr/>
        </p:nvSpPr>
        <p:spPr bwMode="auto">
          <a:xfrm>
            <a:off x="155575" y="-2286000"/>
            <a:ext cx="809625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http://static.maphill.com/12/img/t.gif"/>
          <p:cNvSpPr>
            <a:spLocks noChangeAspect="1" noChangeArrowheads="1"/>
          </p:cNvSpPr>
          <p:nvPr/>
        </p:nvSpPr>
        <p:spPr bwMode="auto">
          <a:xfrm>
            <a:off x="155575" y="-2286000"/>
            <a:ext cx="809625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876" y="955963"/>
            <a:ext cx="5170563" cy="26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3146612" y="2321859"/>
            <a:ext cx="206188" cy="206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07303"/>
            <a:ext cx="2627759" cy="16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8326" y="3852470"/>
            <a:ext cx="3612630" cy="225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23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" y="1737360"/>
            <a:ext cx="9357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and Salinity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Dissolved Oxygen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Climatically important gases like Carbon dioxide, Nitrous Oxide, Methane,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-methyl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sulphide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 and Micronutrient (Nitrate, Nitrite, Phosphate, Silicate, Ammonium, Iron)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organic Carbon and Organic Nitrogen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carbon parameters like (Total Inorganic carbon, pH, Alkalinity)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Sea CO</a:t>
            </a:r>
            <a:r>
              <a:rPr lang="en-US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Fluxes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carbon export fluxes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Phytoplankton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Productivity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Chlorophyll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Pigments (HPLC method)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Zooplankton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31520" y="594360"/>
            <a:ext cx="9753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Expected Outcome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Efficacy of Iron flakes will be tested for carbon sequestration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102 kg of Carbon would be fixed and 0.37 tons CO</a:t>
            </a:r>
            <a:r>
              <a:rPr lang="en-US" sz="2000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would be sequestered by adding 62 g flakes.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Mangal" pitchFamily="2"/>
              </a:rPr>
              <a:t>Risks and benefits of Ocean Iron Flake Fertilization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Anticipated Future large scale flake fertilization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Increase in the fish biomass</a:t>
            </a:r>
            <a:endParaRPr lang="en-US" sz="20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Increase in DMS production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Reduction in acidification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16280" y="3701532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Societal benefit                                       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Transform the low grade mineral ore waste into valuable resources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Possible solution to control the rising CO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levels and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hence global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temperatures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764124" y="914400"/>
            <a:ext cx="4781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Financial Requirements: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4314" y="5282684"/>
            <a:ext cx="3966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Total project cost: 531.46 </a:t>
            </a:r>
            <a:r>
              <a:rPr lang="en-U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lakhs</a:t>
            </a:r>
            <a:endParaRPr lang="en-US" sz="2000" b="1" dirty="0" smtClean="0">
              <a:latin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365198" y="1183910"/>
            <a:ext cx="1699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Rs. in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Lakhs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68982" y="1586107"/>
          <a:ext cx="5115378" cy="3584916"/>
        </p:xfrm>
        <a:graphic>
          <a:graphicData uri="http://schemas.openxmlformats.org/drawingml/2006/table">
            <a:tbl>
              <a:tblPr/>
              <a:tblGrid>
                <a:gridCol w="3505292"/>
                <a:gridCol w="805043"/>
                <a:gridCol w="805043"/>
              </a:tblGrid>
              <a:tr h="4950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Resource</a:t>
                      </a:r>
                      <a:endParaRPr lang="en-US" sz="16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2017-18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2018-19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Equipment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15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 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Consumables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22.5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5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Manpower (permanent)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1.4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11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Temporary man power (4 nos)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12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12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Travel (India)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4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1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Contingency 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8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(A)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  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Sub-total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62.9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31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(B)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   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Ship-time*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200</a:t>
                      </a:r>
                      <a:endParaRPr lang="en-US" sz="16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Overhead 40% (excluding shiptime)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25.16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12.4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05">
                <a:tc>
                  <a:txBody>
                    <a:bodyPr/>
                    <a:lstStyle/>
                    <a:p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Grand Total (A+B)</a:t>
                      </a:r>
                      <a:endParaRPr lang="en-US" sz="1600" b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288.06</a:t>
                      </a:r>
                      <a:endParaRPr lang="en-US" sz="16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Mangal"/>
                        </a:rPr>
                        <a:t>243.4</a:t>
                      </a:r>
                      <a:endParaRPr lang="en-US" sz="1600" b="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9216" y="0"/>
            <a:ext cx="469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 available with our Group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11226"/>
            <a:ext cx="3258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074" name="AutoShape 2" descr="https://sfb574.geomar.de/image/image_gallery62ac.jpg?uuid=f67d54d7-de9f-4c4d-a29e-a2812c5cdd33&amp;groupId=18423&amp;t=1258731046643"/>
          <p:cNvSpPr>
            <a:spLocks noChangeAspect="1" noChangeArrowheads="1"/>
          </p:cNvSpPr>
          <p:nvPr/>
        </p:nvSpPr>
        <p:spPr bwMode="auto">
          <a:xfrm>
            <a:off x="0" y="-2600448"/>
            <a:ext cx="4391025" cy="5857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Documents and Settings\sss\Desktop\image_gallery62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931" y="529273"/>
            <a:ext cx="1422795" cy="1897059"/>
          </a:xfrm>
          <a:prstGeom prst="rect">
            <a:avLst/>
          </a:prstGeom>
          <a:noFill/>
        </p:spPr>
      </p:pic>
      <p:pic>
        <p:nvPicPr>
          <p:cNvPr id="3076" name="Picture 4" descr="C:\Documents and Settings\sss\Desktop\lab-vindt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1371" y="842970"/>
            <a:ext cx="1666257" cy="1249167"/>
          </a:xfrm>
          <a:prstGeom prst="rect">
            <a:avLst/>
          </a:prstGeom>
          <a:noFill/>
        </p:spPr>
      </p:pic>
      <p:pic>
        <p:nvPicPr>
          <p:cNvPr id="3077" name="Picture 5" descr="C:\Documents and Settings\sss\Desktop\sp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9277" y="2935360"/>
            <a:ext cx="1556818" cy="1186474"/>
          </a:xfrm>
          <a:prstGeom prst="rect">
            <a:avLst/>
          </a:prstGeom>
          <a:noFill/>
        </p:spPr>
      </p:pic>
      <p:pic>
        <p:nvPicPr>
          <p:cNvPr id="3078" name="Picture 6" descr="C:\Documents and Settings\sss\Desktop\Shimadzu_HPL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0359" y="2864534"/>
            <a:ext cx="1624819" cy="12186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625013" y="2372137"/>
            <a:ext cx="196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CTD with samplers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40997" y="2145079"/>
            <a:ext cx="153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COULOMETER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5804" y="4144667"/>
            <a:ext cx="2398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SPECTROPHOTOMETER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72737" y="4130598"/>
            <a:ext cx="67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HPLC</a:t>
            </a:r>
          </a:p>
        </p:txBody>
      </p:sp>
      <p:pic>
        <p:nvPicPr>
          <p:cNvPr id="3079" name="Picture 7" descr="C:\Documents and Settings\sss\Desktop\g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8541" y="848751"/>
            <a:ext cx="1944468" cy="14583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414741" y="2287732"/>
            <a:ext cx="257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CHROMATOGRAPHY</a:t>
            </a:r>
          </a:p>
        </p:txBody>
      </p:sp>
      <p:pic>
        <p:nvPicPr>
          <p:cNvPr id="3080" name="Picture 8" descr="C:\Documents and Settings\sss\Desktop\Shimadzu-TOC-T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5209" y="3031957"/>
            <a:ext cx="1947758" cy="126486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33538" y="4426020"/>
            <a:ext cx="364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ORGANIC CARBON ANALYZER</a:t>
            </a:r>
          </a:p>
        </p:txBody>
      </p:sp>
      <p:sp>
        <p:nvSpPr>
          <p:cNvPr id="3082" name="AutoShape 10" descr="https://www.nikoninstruments.com/var/ezwebin_site/storage/images/products/light-microscope-systems/upright-microscopes/research/eclipse-lv100-pol/328216-14-eng-GB/Eclipse-LV100-Polariz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C:\Documents and Settings\sss\Desktop\Nikon-LV1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640" y="208131"/>
            <a:ext cx="2171700" cy="23241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977331" y="2485665"/>
            <a:ext cx="157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MICROSCOPES</a:t>
            </a:r>
          </a:p>
        </p:txBody>
      </p:sp>
      <p:pic>
        <p:nvPicPr>
          <p:cNvPr id="3084" name="Picture 12" descr="C:\Documents and Settings\sss\Desktop\flo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9474" y="5182689"/>
            <a:ext cx="2181726" cy="1306342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552433" y="6488668"/>
            <a:ext cx="1974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CYTOMETER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80716" y="6276292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METER</a:t>
            </a:r>
          </a:p>
        </p:txBody>
      </p:sp>
      <p:pic>
        <p:nvPicPr>
          <p:cNvPr id="3085" name="Picture 13" descr="C:\Documents and Settings\sss\Desktop\Wallac_scintillation_count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998" y="5071812"/>
            <a:ext cx="1724527" cy="140117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73217" y="6488668"/>
            <a:ext cx="2590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SCINTILLATION COUNTER</a:t>
            </a:r>
          </a:p>
        </p:txBody>
      </p:sp>
      <p:pic>
        <p:nvPicPr>
          <p:cNvPr id="3086" name="Picture 14" descr="C:\Documents and Settings\sss\Desktop\p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73090" y="5325584"/>
            <a:ext cx="1309436" cy="8914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0" y="4415408"/>
            <a:ext cx="2900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VINDTA-ALKALINITY SYSTEM</a:t>
            </a:r>
          </a:p>
        </p:txBody>
      </p:sp>
      <p:pic>
        <p:nvPicPr>
          <p:cNvPr id="3087" name="Picture 15" descr="C:\Documents and Settings\sss\Desktop\vinta-3c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3678" y="2935706"/>
            <a:ext cx="1920096" cy="1385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io.org/userfiles/image/sindhu-sankal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8736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00776" y="5563009"/>
            <a:ext cx="300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Thankyou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62200" y="457200"/>
            <a:ext cx="16145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Outline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81200" y="1219200"/>
            <a:ext cx="927735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Oceans Role in the Global Carbon Cycle </a:t>
            </a:r>
          </a:p>
          <a:p>
            <a:pPr lvl="1" eaLnBrk="1" hangingPunct="1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&amp; iron’s role in ocean C cycle</a:t>
            </a:r>
          </a:p>
          <a:p>
            <a:pPr lvl="1" eaLnBrk="1" hangingPunct="1"/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Ocean Iron Fertilization Experiments</a:t>
            </a:r>
          </a:p>
          <a:p>
            <a:pPr lvl="1" eaLnBrk="1" hangingPunct="1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lessons learned</a:t>
            </a:r>
          </a:p>
          <a:p>
            <a:pPr eaLnBrk="1" hangingPunct="1"/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Ocean fertilization using Flakes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ChangeArrowheads="1"/>
          </p:cNvSpPr>
          <p:nvPr/>
        </p:nvSpPr>
        <p:spPr bwMode="auto">
          <a:xfrm>
            <a:off x="210207" y="5197367"/>
            <a:ext cx="7668873" cy="83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Ocean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as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sink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</a:t>
            </a:r>
            <a:r>
              <a:rPr lang="en-US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2;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removes 1/3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rd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 atmospheric CO</a:t>
            </a:r>
            <a:r>
              <a:rPr lang="en-US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  <a:p>
            <a:pPr>
              <a:lnSpc>
                <a:spcPct val="90000"/>
              </a:lnSpc>
              <a:buNone/>
            </a:pPr>
            <a:endParaRPr lang="en-US" sz="2000" b="1" baseline="-2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Saturation of the Southern Ocean CO</a:t>
            </a:r>
            <a:r>
              <a:rPr lang="en-US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sink due to recent climate change---- Le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Quere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et al., 2007</a:t>
            </a:r>
          </a:p>
          <a:p>
            <a:pPr>
              <a:lnSpc>
                <a:spcPct val="90000"/>
              </a:lnSpc>
              <a:buNone/>
            </a:pPr>
            <a:endParaRPr lang="en-US" sz="20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3" name="Picture 10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21759" r="5850" b="9370"/>
          <a:stretch>
            <a:fillRect/>
          </a:stretch>
        </p:blipFill>
        <p:spPr bwMode="auto">
          <a:xfrm>
            <a:off x="210207" y="6858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326" y="320039"/>
            <a:ext cx="3776553" cy="2682767"/>
          </a:xfrm>
          <a:prstGeom prst="rect">
            <a:avLst/>
          </a:prstGeom>
        </p:spPr>
      </p:pic>
      <p:pic>
        <p:nvPicPr>
          <p:cNvPr id="5" name="Picture 2" descr="C:\JGOFS\www brochure figs\ocean_air.tif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8357937" y="3214367"/>
            <a:ext cx="3834063" cy="337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531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JGOFS\www brochure figs\biological_pump.tif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" b="2311"/>
          <a:stretch/>
        </p:blipFill>
        <p:spPr bwMode="auto">
          <a:xfrm>
            <a:off x="336297" y="730432"/>
            <a:ext cx="4647183" cy="452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-411480" y="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Biological Pump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288280"/>
            <a:ext cx="5654858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Biological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processes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transfer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organic matter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depth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Quickly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removes CO</a:t>
            </a:r>
            <a:r>
              <a:rPr lang="en-US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 surface ocean &amp; atm.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</a:t>
            </a:r>
            <a:endParaRPr lang="en-US" sz="2000" i="1" baseline="-25000" dirty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6096311" y="1072708"/>
            <a:ext cx="4775200" cy="355092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carbon dioxide will result in reducing the amount of carbonate ion (ocean acidification).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Aragonite saturation depth is becoming shallower.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606385" y="55983"/>
            <a:ext cx="4067836" cy="8770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0"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Solubility Pump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5361" y="587438"/>
            <a:ext cx="6236639" cy="6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pHTimeCCSMGlodapOceSI090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2633" y="3540401"/>
            <a:ext cx="5338665" cy="331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HTimeCCSMGlodapOceSI0901.pdf"/>
          <p:cNvPicPr>
            <a:picLocks noChangeAspect="1"/>
          </p:cNvPicPr>
          <p:nvPr/>
        </p:nvPicPr>
        <p:blipFill>
          <a:blip r:embed="rId6" cstate="print"/>
          <a:srcRect l="-27275"/>
          <a:stretch>
            <a:fillRect/>
          </a:stretch>
        </p:blipFill>
        <p:spPr bwMode="auto">
          <a:xfrm>
            <a:off x="11332029" y="3746241"/>
            <a:ext cx="539864" cy="31117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232900" y="3272393"/>
            <a:ext cx="29591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Feely et al., 2009</a:t>
            </a:r>
            <a:endParaRPr lang="en-US" sz="16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5314" y="3657600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782216" y="-264692"/>
            <a:ext cx="10515600" cy="1325563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4" charset="-128"/>
              </a:rPr>
              <a:t>Who will be affected?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7717090" y="518472"/>
            <a:ext cx="410168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Carbonate is used by marine organisms like this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Pteropod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Coccolithophore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Foraminifera, 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Sea urchins to build their shell.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coralre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370" y="4908230"/>
            <a:ext cx="2700108" cy="17572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07853" y="59549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-64" charset="-128"/>
                <a:cs typeface="Arial" pitchFamily="34" charset="0"/>
              </a:rPr>
              <a:t>Sensitive ecosystems like coral reefs may   decline due to change in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ea typeface="ＭＳ Ｐゴシック" pitchFamily="-64" charset="-128"/>
                <a:cs typeface="Arial" pitchFamily="34" charset="0"/>
              </a:rPr>
              <a:t>pH.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occolithopho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5595" y="3404118"/>
            <a:ext cx="1951654" cy="1951654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12" name="Picture 3" descr="pteropod-limacina-helicina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8923" y="1777482"/>
            <a:ext cx="2105025" cy="2308225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</p:spPr>
      </p:pic>
      <p:pic>
        <p:nvPicPr>
          <p:cNvPr id="13" name="Picture 12" descr="www.nceas.ucsb.ed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6266" y="914400"/>
            <a:ext cx="1816278" cy="1416697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14" name="Left Arrow 13"/>
          <p:cNvSpPr/>
          <p:nvPr/>
        </p:nvSpPr>
        <p:spPr>
          <a:xfrm rot="1279286">
            <a:off x="3635201" y="3896382"/>
            <a:ext cx="1355309" cy="9662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 rot="8736710">
            <a:off x="3603940" y="1703010"/>
            <a:ext cx="1524000" cy="10268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3" descr="globigerinoides%20sacculifer1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8774" r="6961" b="1015"/>
          <a:stretch>
            <a:fillRect/>
          </a:stretch>
        </p:blipFill>
        <p:spPr bwMode="auto">
          <a:xfrm>
            <a:off x="9456576" y="3060440"/>
            <a:ext cx="2020078" cy="179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1005406" y="4861248"/>
            <a:ext cx="1186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err="1">
                <a:solidFill>
                  <a:srgbClr val="002060"/>
                </a:solidFill>
                <a:latin typeface="+mn-lt"/>
              </a:rPr>
              <a:t>Bijma</a:t>
            </a:r>
            <a:r>
              <a:rPr lang="en-US" sz="1600" b="1" i="1" dirty="0">
                <a:solidFill>
                  <a:srgbClr val="002060"/>
                </a:solidFill>
                <a:latin typeface="+mn-lt"/>
              </a:rPr>
              <a:t> et al. (2002)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549950" y="4867469"/>
            <a:ext cx="27945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4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to -8% decline in calcification at 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CO</a:t>
            </a:r>
            <a:r>
              <a:rPr lang="en-US" b="1" baseline="-25000" dirty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= 560 </a:t>
            </a:r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</a:rPr>
              <a:t>ppm</a:t>
            </a:r>
            <a:endParaRPr lang="en-US" b="1" baseline="-25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6483" y="947932"/>
            <a:ext cx="3627446" cy="56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16803" y="3059668"/>
            <a:ext cx="159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Aumont</a:t>
            </a:r>
            <a:r>
              <a:rPr lang="en-US" dirty="0" smtClean="0"/>
              <a:t> 2006</a:t>
            </a:r>
            <a:endParaRPr lang="en-US" dirty="0"/>
          </a:p>
        </p:txBody>
      </p:sp>
      <p:sp>
        <p:nvSpPr>
          <p:cNvPr id="35842" name="AutoShape 2" descr="Image result for GLOBAL OCEANIC CHLOROPHYLL"/>
          <p:cNvSpPr>
            <a:spLocks noChangeAspect="1" noChangeArrowheads="1"/>
          </p:cNvSpPr>
          <p:nvPr/>
        </p:nvSpPr>
        <p:spPr bwMode="auto">
          <a:xfrm>
            <a:off x="155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Image result for GLOBAL OCEANIC CHLOROPHYLL"/>
          <p:cNvSpPr>
            <a:spLocks noChangeAspect="1" noChangeArrowheads="1"/>
          </p:cNvSpPr>
          <p:nvPr/>
        </p:nvSpPr>
        <p:spPr bwMode="auto">
          <a:xfrm>
            <a:off x="155575" y="-1355725"/>
            <a:ext cx="45529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96" y="1431083"/>
            <a:ext cx="565458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223935" y="0"/>
            <a:ext cx="69419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What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controls carbon uptake by algae?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i.e. primary productivity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2000" y="5162550"/>
            <a:ext cx="62293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Light, temperature, mixing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Major nutrients (N, P, Silica)</a:t>
            </a: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Grazing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Micro-nutrients (Fe)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738" y="645465"/>
            <a:ext cx="5788262" cy="29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304244" y="391886"/>
            <a:ext cx="31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Phosphate (</a:t>
            </a:r>
            <a:r>
              <a:rPr lang="en-US" b="1" dirty="0" err="1" smtClean="0"/>
              <a:t>uM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7425" y="3714750"/>
            <a:ext cx="6124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76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91160" y="0"/>
            <a:ext cx="109728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Iron Hypothesis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- 40% of ocean “HNLC”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high nutrient, low chlorophyll &amp; low Fe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36880" y="6396335"/>
            <a:ext cx="1107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“Give me half a tanker of iron and I’ll give you the next ice age” - J. Martin, 1990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53720" y="1859280"/>
            <a:ext cx="6096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Past climate shows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correlations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lower CO</a:t>
            </a:r>
            <a:r>
              <a:rPr lang="en-US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lower temp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1347" y="563880"/>
            <a:ext cx="3494510" cy="565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239000" y="182880"/>
            <a:ext cx="5151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Vostok</a:t>
            </a:r>
            <a:r>
              <a:rPr lang="en-US" sz="2000" b="1" dirty="0">
                <a:solidFill>
                  <a:srgbClr val="FF0000"/>
                </a:solidFill>
              </a:rPr>
              <a:t> ice core record (Petit et al., 1999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r="21501" b="34483"/>
          <a:stretch>
            <a:fillRect/>
          </a:stretch>
        </p:blipFill>
        <p:spPr bwMode="auto">
          <a:xfrm>
            <a:off x="256480" y="3508311"/>
            <a:ext cx="3992596" cy="259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185" y="3694921"/>
            <a:ext cx="3375327" cy="223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801" y="613002"/>
            <a:ext cx="5457510" cy="2782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1" y="4263498"/>
            <a:ext cx="6138195" cy="2234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961" y="6488668"/>
            <a:ext cx="424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EIFEX 2004, </a:t>
            </a:r>
            <a:r>
              <a:rPr lang="en-US" b="1" dirty="0" err="1" smtClean="0">
                <a:solidFill>
                  <a:srgbClr val="002060"/>
                </a:solidFill>
              </a:rPr>
              <a:t>Smetacek</a:t>
            </a:r>
            <a:r>
              <a:rPr lang="en-US" b="1" dirty="0" smtClean="0">
                <a:solidFill>
                  <a:srgbClr val="002060"/>
                </a:solidFill>
              </a:rPr>
              <a:t> et al., 2012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334281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LOHAFEX 2009, Thiele et al., 2012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Picture 5" descr="zse015042460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050715"/>
            <a:ext cx="4473316" cy="257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438210" y="6488668"/>
            <a:ext cx="528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SoFex</a:t>
            </a:r>
            <a:r>
              <a:rPr lang="en-US" b="1" dirty="0" smtClean="0">
                <a:solidFill>
                  <a:srgbClr val="002060"/>
                </a:solidFill>
              </a:rPr>
              <a:t> Experiment, </a:t>
            </a:r>
            <a:r>
              <a:rPr lang="en-US" b="1" dirty="0" err="1" smtClean="0">
                <a:solidFill>
                  <a:srgbClr val="002060"/>
                </a:solidFill>
              </a:rPr>
              <a:t>Coale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et al., Science, </a:t>
            </a:r>
            <a:r>
              <a:rPr lang="en-US" b="1" dirty="0" smtClean="0">
                <a:solidFill>
                  <a:srgbClr val="002060"/>
                </a:solidFill>
              </a:rPr>
              <a:t>2002.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050" y="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Iron Fertilization Experiments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AutoShape 2" descr="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C:\Documents and Settings\sss\Desktop\8552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258" y="859790"/>
            <a:ext cx="5403506" cy="2691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9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" y="1155734"/>
            <a:ext cx="7902804" cy="443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3859" y="461922"/>
            <a:ext cx="660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concept: Buoyant flake fertilization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60" y="2473504"/>
            <a:ext cx="2920940" cy="263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51034" y="1949570"/>
            <a:ext cx="2840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Lab experiment on Rice husk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80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673</Words>
  <Application>Microsoft Macintosh PowerPoint</Application>
  <PresentationFormat>Widescreen</PresentationFormat>
  <Paragraphs>168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Mangal</vt:lpstr>
      <vt:lpstr>ＭＳ Ｐゴシック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Who will be affected?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Mesocosm  &amp; Lab Experiments</vt:lpstr>
      <vt:lpstr>Measurements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Alice Clarke</cp:lastModifiedBy>
  <cp:revision>247</cp:revision>
  <dcterms:created xsi:type="dcterms:W3CDTF">2016-05-02T10:23:27Z</dcterms:created>
  <dcterms:modified xsi:type="dcterms:W3CDTF">2017-06-07T09:11:39Z</dcterms:modified>
</cp:coreProperties>
</file>